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56" r:id="rId3"/>
    <p:sldId id="285" r:id="rId4"/>
    <p:sldId id="276" r:id="rId5"/>
    <p:sldId id="277" r:id="rId6"/>
    <p:sldId id="278" r:id="rId7"/>
    <p:sldId id="260" r:id="rId8"/>
    <p:sldId id="273" r:id="rId9"/>
    <p:sldId id="282" r:id="rId10"/>
    <p:sldId id="284" r:id="rId11"/>
    <p:sldId id="287" r:id="rId12"/>
    <p:sldId id="261" r:id="rId13"/>
    <p:sldId id="262" r:id="rId14"/>
    <p:sldId id="263" r:id="rId15"/>
    <p:sldId id="265" r:id="rId16"/>
    <p:sldId id="266" r:id="rId17"/>
    <p:sldId id="279" r:id="rId18"/>
    <p:sldId id="280" r:id="rId19"/>
    <p:sldId id="283" r:id="rId20"/>
    <p:sldId id="270" r:id="rId21"/>
    <p:sldId id="271" r:id="rId22"/>
    <p:sldId id="272"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634" autoAdjust="0"/>
  </p:normalViewPr>
  <p:slideViewPr>
    <p:cSldViewPr snapToGrid="0">
      <p:cViewPr varScale="1">
        <p:scale>
          <a:sx n="59" d="100"/>
          <a:sy n="59" d="100"/>
        </p:scale>
        <p:origin x="16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mac\Documents\Manchester\Apply%20Data%20Sience\IMPORTANT_%20NEW%20PROJECT%20INFORMATION\hotel_after_filling_12%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ac\Desktop\hotel_after_filling_12%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ac\Desktop\hotel_after_filling_12%2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5773936170212763"/>
          <c:y val="1.4760147601476014E-2"/>
        </c:manualLayout>
      </c:layout>
      <c:overlay val="0"/>
      <c:spPr>
        <a:noFill/>
        <a:ln>
          <a:noFill/>
        </a:ln>
        <a:effectLst/>
      </c:spPr>
      <c:txPr>
        <a:bodyPr rot="0" spcFirstLastPara="1" vertOverflow="ellipsis" vert="horz" wrap="square" anchor="ctr" anchorCtr="1"/>
        <a:lstStyle/>
        <a:p>
          <a:pPr>
            <a:defRPr sz="1200" b="1" i="0" u="none" strike="noStrike" kern="1200" spc="0" normalizeH="0" baseline="0">
              <a:solidFill>
                <a:schemeClr val="tx1"/>
              </a:solidFill>
              <a:latin typeface="+mj-lt"/>
              <a:ea typeface="+mj-ea"/>
              <a:cs typeface="+mj-cs"/>
            </a:defRPr>
          </a:pPr>
          <a:endParaRPr lang="en-US"/>
        </a:p>
      </c:txPr>
    </c:title>
    <c:autoTitleDeleted val="0"/>
    <c:plotArea>
      <c:layout/>
      <c:pieChart>
        <c:varyColors val="1"/>
        <c:ser>
          <c:idx val="0"/>
          <c:order val="0"/>
          <c:tx>
            <c:strRef>
              <c:f>'Weighted CO2 by country'!$D$2</c:f>
              <c:strCache>
                <c:ptCount val="1"/>
                <c:pt idx="0">
                  <c:v>Weight of CO2 emissions</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002A-44FE-B3BE-DFA75A8459DD}"/>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002A-44FE-B3BE-DFA75A8459DD}"/>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002A-44FE-B3BE-DFA75A8459DD}"/>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002A-44FE-B3BE-DFA75A8459DD}"/>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002A-44FE-B3BE-DFA75A8459DD}"/>
              </c:ext>
            </c:extLst>
          </c:dPt>
          <c:dPt>
            <c:idx val="5"/>
            <c:bubble3D val="0"/>
            <c:spPr>
              <a:gradFill>
                <a:gsLst>
                  <a:gs pos="100000">
                    <a:schemeClr val="accent6">
                      <a:lumMod val="60000"/>
                      <a:lumOff val="40000"/>
                    </a:schemeClr>
                  </a:gs>
                  <a:gs pos="0">
                    <a:schemeClr val="accent6"/>
                  </a:gs>
                </a:gsLst>
                <a:lin ang="5400000" scaled="0"/>
              </a:gradFill>
              <a:ln w="19050">
                <a:solidFill>
                  <a:schemeClr val="lt1"/>
                </a:solidFill>
              </a:ln>
              <a:effectLst/>
            </c:spPr>
            <c:extLst>
              <c:ext xmlns:c16="http://schemas.microsoft.com/office/drawing/2014/chart" uri="{C3380CC4-5D6E-409C-BE32-E72D297353CC}">
                <c16:uniqueId val="{0000000B-002A-44FE-B3BE-DFA75A8459DD}"/>
              </c:ext>
            </c:extLst>
          </c:dPt>
          <c:dPt>
            <c:idx val="6"/>
            <c:bubble3D val="0"/>
            <c:spPr>
              <a:gradFill>
                <a:gsLst>
                  <a:gs pos="100000">
                    <a:schemeClr val="accent1">
                      <a:lumMod val="60000"/>
                      <a:lumMod val="60000"/>
                      <a:lumOff val="40000"/>
                    </a:schemeClr>
                  </a:gs>
                  <a:gs pos="0">
                    <a:schemeClr val="accent1">
                      <a:lumMod val="60000"/>
                    </a:schemeClr>
                  </a:gs>
                </a:gsLst>
                <a:lin ang="5400000" scaled="0"/>
              </a:gradFill>
              <a:ln w="19050">
                <a:solidFill>
                  <a:schemeClr val="lt1"/>
                </a:solidFill>
              </a:ln>
              <a:effectLst/>
            </c:spPr>
            <c:extLst>
              <c:ext xmlns:c16="http://schemas.microsoft.com/office/drawing/2014/chart" uri="{C3380CC4-5D6E-409C-BE32-E72D297353CC}">
                <c16:uniqueId val="{0000000D-002A-44FE-B3BE-DFA75A8459DD}"/>
              </c:ext>
            </c:extLst>
          </c:dPt>
          <c:dPt>
            <c:idx val="7"/>
            <c:bubble3D val="0"/>
            <c:spPr>
              <a:gradFill>
                <a:gsLst>
                  <a:gs pos="100000">
                    <a:schemeClr val="accent2">
                      <a:lumMod val="60000"/>
                      <a:lumMod val="60000"/>
                      <a:lumOff val="40000"/>
                    </a:schemeClr>
                  </a:gs>
                  <a:gs pos="0">
                    <a:schemeClr val="accent2">
                      <a:lumMod val="60000"/>
                    </a:schemeClr>
                  </a:gs>
                </a:gsLst>
                <a:lin ang="5400000" scaled="0"/>
              </a:gradFill>
              <a:ln w="19050">
                <a:solidFill>
                  <a:schemeClr val="lt1"/>
                </a:solidFill>
              </a:ln>
              <a:effectLst/>
            </c:spPr>
            <c:extLst>
              <c:ext xmlns:c16="http://schemas.microsoft.com/office/drawing/2014/chart" uri="{C3380CC4-5D6E-409C-BE32-E72D297353CC}">
                <c16:uniqueId val="{0000000F-002A-44FE-B3BE-DFA75A8459DD}"/>
              </c:ext>
            </c:extLst>
          </c:dPt>
          <c:dPt>
            <c:idx val="8"/>
            <c:bubble3D val="0"/>
            <c:spPr>
              <a:gradFill>
                <a:gsLst>
                  <a:gs pos="100000">
                    <a:schemeClr val="accent3">
                      <a:lumMod val="60000"/>
                      <a:lumMod val="60000"/>
                      <a:lumOff val="40000"/>
                    </a:schemeClr>
                  </a:gs>
                  <a:gs pos="0">
                    <a:schemeClr val="accent3">
                      <a:lumMod val="60000"/>
                    </a:schemeClr>
                  </a:gs>
                </a:gsLst>
                <a:lin ang="5400000" scaled="0"/>
              </a:gradFill>
              <a:ln w="19050">
                <a:solidFill>
                  <a:schemeClr val="lt1"/>
                </a:solidFill>
              </a:ln>
              <a:effectLst/>
            </c:spPr>
            <c:extLst>
              <c:ext xmlns:c16="http://schemas.microsoft.com/office/drawing/2014/chart" uri="{C3380CC4-5D6E-409C-BE32-E72D297353CC}">
                <c16:uniqueId val="{00000011-002A-44FE-B3BE-DFA75A8459DD}"/>
              </c:ext>
            </c:extLst>
          </c:dPt>
          <c:dPt>
            <c:idx val="9"/>
            <c:bubble3D val="0"/>
            <c:spPr>
              <a:gradFill>
                <a:gsLst>
                  <a:gs pos="100000">
                    <a:schemeClr val="accent4">
                      <a:lumMod val="60000"/>
                      <a:lumMod val="60000"/>
                      <a:lumOff val="40000"/>
                    </a:schemeClr>
                  </a:gs>
                  <a:gs pos="0">
                    <a:schemeClr val="accent4">
                      <a:lumMod val="60000"/>
                    </a:schemeClr>
                  </a:gs>
                </a:gsLst>
                <a:lin ang="5400000" scaled="0"/>
              </a:gradFill>
              <a:ln w="19050">
                <a:solidFill>
                  <a:schemeClr val="lt1"/>
                </a:solidFill>
              </a:ln>
              <a:effectLst/>
            </c:spPr>
            <c:extLst>
              <c:ext xmlns:c16="http://schemas.microsoft.com/office/drawing/2014/chart" uri="{C3380CC4-5D6E-409C-BE32-E72D297353CC}">
                <c16:uniqueId val="{00000013-002A-44FE-B3BE-DFA75A8459DD}"/>
              </c:ext>
            </c:extLst>
          </c:dPt>
          <c:dPt>
            <c:idx val="10"/>
            <c:bubble3D val="0"/>
            <c:spPr>
              <a:gradFill>
                <a:gsLst>
                  <a:gs pos="100000">
                    <a:schemeClr val="accent5">
                      <a:lumMod val="60000"/>
                      <a:lumMod val="60000"/>
                      <a:lumOff val="40000"/>
                    </a:schemeClr>
                  </a:gs>
                  <a:gs pos="0">
                    <a:schemeClr val="accent5">
                      <a:lumMod val="60000"/>
                    </a:schemeClr>
                  </a:gs>
                </a:gsLst>
                <a:lin ang="5400000" scaled="0"/>
              </a:gradFill>
              <a:ln w="19050">
                <a:solidFill>
                  <a:schemeClr val="lt1"/>
                </a:solidFill>
              </a:ln>
              <a:effectLst/>
            </c:spPr>
            <c:extLst>
              <c:ext xmlns:c16="http://schemas.microsoft.com/office/drawing/2014/chart" uri="{C3380CC4-5D6E-409C-BE32-E72D297353CC}">
                <c16:uniqueId val="{00000015-002A-44FE-B3BE-DFA75A8459DD}"/>
              </c:ext>
            </c:extLst>
          </c:dPt>
          <c:dPt>
            <c:idx val="11"/>
            <c:bubble3D val="0"/>
            <c:spPr>
              <a:gradFill>
                <a:gsLst>
                  <a:gs pos="100000">
                    <a:schemeClr val="accent6">
                      <a:lumMod val="60000"/>
                      <a:lumMod val="60000"/>
                      <a:lumOff val="40000"/>
                    </a:schemeClr>
                  </a:gs>
                  <a:gs pos="0">
                    <a:schemeClr val="accent6">
                      <a:lumMod val="60000"/>
                    </a:schemeClr>
                  </a:gs>
                </a:gsLst>
                <a:lin ang="5400000" scaled="0"/>
              </a:gradFill>
              <a:ln w="19050">
                <a:solidFill>
                  <a:schemeClr val="lt1"/>
                </a:solidFill>
              </a:ln>
              <a:effectLst/>
            </c:spPr>
            <c:extLst>
              <c:ext xmlns:c16="http://schemas.microsoft.com/office/drawing/2014/chart" uri="{C3380CC4-5D6E-409C-BE32-E72D297353CC}">
                <c16:uniqueId val="{00000017-002A-44FE-B3BE-DFA75A8459DD}"/>
              </c:ext>
            </c:extLst>
          </c:dPt>
          <c:dPt>
            <c:idx val="12"/>
            <c:bubble3D val="0"/>
            <c:spPr>
              <a:gradFill>
                <a:gsLst>
                  <a:gs pos="100000">
                    <a:schemeClr val="accent1">
                      <a:lumMod val="80000"/>
                      <a:lumOff val="20000"/>
                      <a:lumMod val="60000"/>
                      <a:lumOff val="40000"/>
                    </a:schemeClr>
                  </a:gs>
                  <a:gs pos="0">
                    <a:schemeClr val="accent1">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9-002A-44FE-B3BE-DFA75A8459DD}"/>
              </c:ext>
            </c:extLst>
          </c:dPt>
          <c:dPt>
            <c:idx val="13"/>
            <c:bubble3D val="0"/>
            <c:spPr>
              <a:gradFill>
                <a:gsLst>
                  <a:gs pos="100000">
                    <a:schemeClr val="accent2">
                      <a:lumMod val="80000"/>
                      <a:lumOff val="20000"/>
                      <a:lumMod val="60000"/>
                      <a:lumOff val="40000"/>
                    </a:schemeClr>
                  </a:gs>
                  <a:gs pos="0">
                    <a:schemeClr val="accent2">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B-002A-44FE-B3BE-DFA75A8459DD}"/>
              </c:ext>
            </c:extLst>
          </c:dPt>
          <c:dPt>
            <c:idx val="14"/>
            <c:bubble3D val="0"/>
            <c:spPr>
              <a:gradFill>
                <a:gsLst>
                  <a:gs pos="100000">
                    <a:schemeClr val="accent3">
                      <a:lumMod val="80000"/>
                      <a:lumOff val="20000"/>
                      <a:lumMod val="60000"/>
                      <a:lumOff val="40000"/>
                    </a:schemeClr>
                  </a:gs>
                  <a:gs pos="0">
                    <a:schemeClr val="accent3">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D-002A-44FE-B3BE-DFA75A8459DD}"/>
              </c:ext>
            </c:extLst>
          </c:dPt>
          <c:dPt>
            <c:idx val="15"/>
            <c:bubble3D val="0"/>
            <c:spPr>
              <a:gradFill>
                <a:gsLst>
                  <a:gs pos="100000">
                    <a:schemeClr val="accent4">
                      <a:lumMod val="80000"/>
                      <a:lumOff val="20000"/>
                      <a:lumMod val="60000"/>
                      <a:lumOff val="40000"/>
                    </a:schemeClr>
                  </a:gs>
                  <a:gs pos="0">
                    <a:schemeClr val="accent4">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F-002A-44FE-B3BE-DFA75A8459DD}"/>
              </c:ext>
            </c:extLst>
          </c:dPt>
          <c:dPt>
            <c:idx val="16"/>
            <c:bubble3D val="0"/>
            <c:spPr>
              <a:gradFill>
                <a:gsLst>
                  <a:gs pos="100000">
                    <a:schemeClr val="accent5">
                      <a:lumMod val="80000"/>
                      <a:lumOff val="20000"/>
                      <a:lumMod val="60000"/>
                      <a:lumOff val="40000"/>
                    </a:schemeClr>
                  </a:gs>
                  <a:gs pos="0">
                    <a:schemeClr val="accent5">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21-002A-44FE-B3BE-DFA75A8459DD}"/>
              </c:ext>
            </c:extLst>
          </c:dPt>
          <c:dLbls>
            <c:dLbl>
              <c:idx val="1"/>
              <c:layout>
                <c:manualLayout>
                  <c:x val="9.5609189143910173E-2"/>
                  <c:y val="0.162846558386843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02A-44FE-B3BE-DFA75A8459DD}"/>
                </c:ext>
              </c:extLst>
            </c:dLbl>
            <c:dLbl>
              <c:idx val="2"/>
              <c:layout>
                <c:manualLayout>
                  <c:x val="-0.20255626980487262"/>
                  <c:y val="-7.526044821320411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02A-44FE-B3BE-DFA75A8459DD}"/>
                </c:ext>
              </c:extLst>
            </c:dLbl>
            <c:dLbl>
              <c:idx val="3"/>
              <c:layout>
                <c:manualLayout>
                  <c:x val="3.3389557795897425E-2"/>
                  <c:y val="-6.746572325312483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02A-44FE-B3BE-DFA75A8459DD}"/>
                </c:ext>
              </c:extLst>
            </c:dLbl>
            <c:dLbl>
              <c:idx val="4"/>
              <c:layout>
                <c:manualLayout>
                  <c:x val="0.32269421406233401"/>
                  <c:y val="-7.812455261274159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002A-44FE-B3BE-DFA75A8459DD}"/>
                </c:ext>
              </c:extLst>
            </c:dLbl>
            <c:dLbl>
              <c:idx val="5"/>
              <c:layout>
                <c:manualLayout>
                  <c:x val="-0.25711731739356863"/>
                  <c:y val="2.1533781179450439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02A-44FE-B3BE-DFA75A8459DD}"/>
                </c:ext>
              </c:extLst>
            </c:dLbl>
            <c:dLbl>
              <c:idx val="6"/>
              <c:layout>
                <c:manualLayout>
                  <c:x val="0.33656740587584499"/>
                  <c:y val="0.33694166070150317"/>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86429435708493"/>
                      <c:h val="0.18070122790595228"/>
                    </c:manualLayout>
                  </c15:layout>
                </c:ext>
                <c:ext xmlns:c16="http://schemas.microsoft.com/office/drawing/2014/chart" uri="{C3380CC4-5D6E-409C-BE32-E72D297353CC}">
                  <c16:uniqueId val="{0000000D-002A-44FE-B3BE-DFA75A8459DD}"/>
                </c:ext>
              </c:extLst>
            </c:dLbl>
            <c:dLbl>
              <c:idx val="7"/>
              <c:layout>
                <c:manualLayout>
                  <c:x val="-0.28471163328866361"/>
                  <c:y val="0.14442753479486778"/>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5215816433607202"/>
                      <c:h val="9.9520400858983518E-2"/>
                    </c:manualLayout>
                  </c15:layout>
                </c:ext>
                <c:ext xmlns:c16="http://schemas.microsoft.com/office/drawing/2014/chart" uri="{C3380CC4-5D6E-409C-BE32-E72D297353CC}">
                  <c16:uniqueId val="{0000000F-002A-44FE-B3BE-DFA75A8459DD}"/>
                </c:ext>
              </c:extLst>
            </c:dLbl>
            <c:dLbl>
              <c:idx val="8"/>
              <c:layout>
                <c:manualLayout>
                  <c:x val="0.31731480257958872"/>
                  <c:y val="0.1242613292219591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002A-44FE-B3BE-DFA75A8459DD}"/>
                </c:ext>
              </c:extLst>
            </c:dLbl>
            <c:dLbl>
              <c:idx val="9"/>
              <c:layout>
                <c:manualLayout>
                  <c:x val="-0.30454524255544069"/>
                  <c:y val="0.54124869225262917"/>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922872340425532"/>
                      <c:h val="0.18433593863497691"/>
                    </c:manualLayout>
                  </c15:layout>
                </c:ext>
                <c:ext xmlns:c16="http://schemas.microsoft.com/office/drawing/2014/chart" uri="{C3380CC4-5D6E-409C-BE32-E72D297353CC}">
                  <c16:uniqueId val="{00000013-002A-44FE-B3BE-DFA75A8459DD}"/>
                </c:ext>
              </c:extLst>
            </c:dLbl>
            <c:dLbl>
              <c:idx val="10"/>
              <c:layout>
                <c:manualLayout>
                  <c:x val="0.29428631671528077"/>
                  <c:y val="4.1635327292923796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9173992688228877"/>
                      <c:h val="9.3688398215957272E-2"/>
                    </c:manualLayout>
                  </c15:layout>
                </c:ext>
                <c:ext xmlns:c16="http://schemas.microsoft.com/office/drawing/2014/chart" uri="{C3380CC4-5D6E-409C-BE32-E72D297353CC}">
                  <c16:uniqueId val="{00000015-002A-44FE-B3BE-DFA75A8459DD}"/>
                </c:ext>
              </c:extLst>
            </c:dLbl>
            <c:dLbl>
              <c:idx val="11"/>
              <c:layout>
                <c:manualLayout>
                  <c:x val="0.16788050762271736"/>
                  <c:y val="0.7942274654479378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7-002A-44FE-B3BE-DFA75A8459DD}"/>
                </c:ext>
              </c:extLst>
            </c:dLbl>
            <c:dLbl>
              <c:idx val="12"/>
              <c:layout>
                <c:manualLayout>
                  <c:x val="-0.30409155637460211"/>
                  <c:y val="0.7117091569847475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9-002A-44FE-B3BE-DFA75A8459DD}"/>
                </c:ext>
              </c:extLst>
            </c:dLbl>
            <c:dLbl>
              <c:idx val="13"/>
              <c:layout>
                <c:manualLayout>
                  <c:x val="-0.19656307589210922"/>
                  <c:y val="0.797589890424536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B-002A-44FE-B3BE-DFA75A8459DD}"/>
                </c:ext>
              </c:extLst>
            </c:dLbl>
            <c:dLbl>
              <c:idx val="14"/>
              <c:layout>
                <c:manualLayout>
                  <c:x val="0.28651114089462221"/>
                  <c:y val="0.7495806948956554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D-002A-44FE-B3BE-DFA75A8459DD}"/>
                </c:ext>
              </c:extLst>
            </c:dLbl>
            <c:dLbl>
              <c:idx val="15"/>
              <c:layout>
                <c:manualLayout>
                  <c:x val="0.32204033338917731"/>
                  <c:y val="0.5994504707890533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F-002A-44FE-B3BE-DFA75A8459DD}"/>
                </c:ext>
              </c:extLst>
            </c:dLbl>
            <c:dLbl>
              <c:idx val="16"/>
              <c:layout>
                <c:manualLayout>
                  <c:x val="1.553463729267884E-2"/>
                  <c:y val="0.8142690380485656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1-002A-44FE-B3BE-DFA75A8459D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'Weighted CO2 by country'!$B$3:$B$19</c:f>
              <c:strCache>
                <c:ptCount val="17"/>
                <c:pt idx="0">
                  <c:v>United Kingdom</c:v>
                </c:pt>
                <c:pt idx="1">
                  <c:v>Germany</c:v>
                </c:pt>
                <c:pt idx="2">
                  <c:v>France</c:v>
                </c:pt>
                <c:pt idx="3">
                  <c:v>Romania</c:v>
                </c:pt>
                <c:pt idx="4">
                  <c:v>South Korea</c:v>
                </c:pt>
                <c:pt idx="5">
                  <c:v>Italy</c:v>
                </c:pt>
                <c:pt idx="6">
                  <c:v>Hong Kong SAR</c:v>
                </c:pt>
                <c:pt idx="7">
                  <c:v>Portugal</c:v>
                </c:pt>
                <c:pt idx="8">
                  <c:v>Poland</c:v>
                </c:pt>
                <c:pt idx="9">
                  <c:v>United States</c:v>
                </c:pt>
                <c:pt idx="10">
                  <c:v>Netherlands</c:v>
                </c:pt>
                <c:pt idx="11">
                  <c:v>Ireland</c:v>
                </c:pt>
                <c:pt idx="12">
                  <c:v>Switzerland</c:v>
                </c:pt>
                <c:pt idx="13">
                  <c:v>Canada</c:v>
                </c:pt>
                <c:pt idx="14">
                  <c:v>Spain</c:v>
                </c:pt>
                <c:pt idx="15">
                  <c:v>Monaco</c:v>
                </c:pt>
                <c:pt idx="16">
                  <c:v>Sweden</c:v>
                </c:pt>
              </c:strCache>
            </c:strRef>
          </c:cat>
          <c:val>
            <c:numRef>
              <c:f>'Weighted CO2 by country'!$D$3:$D$19</c:f>
              <c:numCache>
                <c:formatCode>0.00%</c:formatCode>
                <c:ptCount val="17"/>
                <c:pt idx="0">
                  <c:v>0.84312823764309497</c:v>
                </c:pt>
                <c:pt idx="1">
                  <c:v>0.145899429948285</c:v>
                </c:pt>
                <c:pt idx="2">
                  <c:v>3.06716711116069E-3</c:v>
                </c:pt>
                <c:pt idx="3">
                  <c:v>2.0497308799569004E-3</c:v>
                </c:pt>
                <c:pt idx="4">
                  <c:v>1.76693378528905E-3</c:v>
                </c:pt>
                <c:pt idx="5">
                  <c:v>1.6022732891689199E-3</c:v>
                </c:pt>
                <c:pt idx="6">
                  <c:v>8.7810811910215213E-4</c:v>
                </c:pt>
                <c:pt idx="7">
                  <c:v>3.23962218697881E-4</c:v>
                </c:pt>
                <c:pt idx="8">
                  <c:v>3.2347505746675698E-4</c:v>
                </c:pt>
                <c:pt idx="9">
                  <c:v>3.1373183284426397E-4</c:v>
                </c:pt>
                <c:pt idx="10">
                  <c:v>2.8839944882578302E-4</c:v>
                </c:pt>
                <c:pt idx="11">
                  <c:v>1.2179030778115799E-4</c:v>
                </c:pt>
                <c:pt idx="12">
                  <c:v>1.1253424438979E-4</c:v>
                </c:pt>
                <c:pt idx="13">
                  <c:v>9.01248277580572E-5</c:v>
                </c:pt>
                <c:pt idx="14">
                  <c:v>3.4101286178724297E-5</c:v>
                </c:pt>
                <c:pt idx="15">
                  <c:v>0</c:v>
                </c:pt>
                <c:pt idx="16">
                  <c:v>0</c:v>
                </c:pt>
              </c:numCache>
            </c:numRef>
          </c:val>
          <c:extLst>
            <c:ext xmlns:c16="http://schemas.microsoft.com/office/drawing/2014/chart" uri="{C3380CC4-5D6E-409C-BE32-E72D297353CC}">
              <c16:uniqueId val="{00000022-002A-44FE-B3BE-DFA75A8459DD}"/>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5571792420320605"/>
          <c:y val="1.3655635702879724E-3"/>
          <c:w val="0.23630338409080898"/>
          <c:h val="0.99150624965585588"/>
        </c:manualLayout>
      </c:layout>
      <c:overlay val="0"/>
      <c:spPr>
        <a:solidFill>
          <a:schemeClr val="lt1">
            <a:alpha val="50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cap="all" baseline="0">
                <a:solidFill>
                  <a:schemeClr val="tx1">
                    <a:lumMod val="65000"/>
                    <a:lumOff val="35000"/>
                  </a:schemeClr>
                </a:solidFill>
                <a:latin typeface="+mn-lt"/>
                <a:ea typeface="+mn-ea"/>
                <a:cs typeface="+mn-cs"/>
              </a:defRPr>
            </a:pPr>
            <a:r>
              <a:rPr lang="en-US" sz="1200" baseline="0">
                <a:solidFill>
                  <a:sysClr val="windowText" lastClr="000000"/>
                </a:solidFill>
              </a:rPr>
              <a:t>BOOKING DISTRIBUTION IN UK</a:t>
            </a:r>
          </a:p>
        </c:rich>
      </c:tx>
      <c:overlay val="0"/>
      <c:spPr>
        <a:noFill/>
        <a:ln>
          <a:noFill/>
        </a:ln>
        <a:effectLst/>
      </c:spPr>
      <c:txPr>
        <a:bodyPr rot="0" spcFirstLastPara="1" vertOverflow="ellipsis" vert="horz" wrap="square" anchor="ctr" anchorCtr="1"/>
        <a:lstStyle/>
        <a:p>
          <a:pPr>
            <a:defRPr sz="12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3"/>
          <c:order val="0"/>
          <c:tx>
            <c:strRef>
              <c:f>distribution!$D$9</c:f>
              <c:strCache>
                <c:ptCount val="1"/>
                <c:pt idx="0">
                  <c:v>Weight</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9A8-4F4F-9E79-87B6A2746ADC}"/>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9A8-4F4F-9E79-87B6A2746ADC}"/>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F9A8-4F4F-9E79-87B6A2746ADC}"/>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F9A8-4F4F-9E79-87B6A2746ADC}"/>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F9A8-4F4F-9E79-87B6A2746ADC}"/>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F9A8-4F4F-9E79-87B6A2746ADC}"/>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F9A8-4F4F-9E79-87B6A2746ADC}"/>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F9A8-4F4F-9E79-87B6A2746ADC}"/>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F9A8-4F4F-9E79-87B6A2746ADC}"/>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F9A8-4F4F-9E79-87B6A2746ADC}"/>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F9A8-4F4F-9E79-87B6A2746ADC}"/>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F9A8-4F4F-9E79-87B6A2746ADC}"/>
              </c:ext>
            </c:extLst>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F9A8-4F4F-9E79-87B6A2746ADC}"/>
              </c:ext>
            </c:extLst>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F9A8-4F4F-9E79-87B6A2746ADC}"/>
              </c:ext>
            </c:extLst>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F9A8-4F4F-9E79-87B6A2746ADC}"/>
              </c:ext>
            </c:extLst>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F9A8-4F4F-9E79-87B6A2746ADC}"/>
              </c:ext>
            </c:extLst>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1-F9A8-4F4F-9E79-87B6A2746ADC}"/>
              </c:ext>
            </c:extLst>
          </c:dPt>
          <c:dPt>
            <c:idx val="17"/>
            <c:bubble3D val="0"/>
            <c:spPr>
              <a:solidFill>
                <a:schemeClr val="accent6">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3-F9A8-4F4F-9E79-87B6A2746ADC}"/>
              </c:ext>
            </c:extLst>
          </c:dPt>
          <c:dPt>
            <c:idx val="18"/>
            <c:bubble3D val="0"/>
            <c:spPr>
              <a:solidFill>
                <a:schemeClr val="accent1">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5-F9A8-4F4F-9E79-87B6A2746ADC}"/>
              </c:ext>
            </c:extLst>
          </c:dPt>
          <c:dPt>
            <c:idx val="19"/>
            <c:bubble3D val="0"/>
            <c:spPr>
              <a:solidFill>
                <a:schemeClr val="accent2">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7-F9A8-4F4F-9E79-87B6A2746ADC}"/>
              </c:ext>
            </c:extLst>
          </c:dPt>
          <c:dPt>
            <c:idx val="20"/>
            <c:bubble3D val="0"/>
            <c:spPr>
              <a:solidFill>
                <a:schemeClr val="accent3">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9-F9A8-4F4F-9E79-87B6A2746ADC}"/>
              </c:ext>
            </c:extLst>
          </c:dPt>
          <c:dPt>
            <c:idx val="21"/>
            <c:bubble3D val="0"/>
            <c:spPr>
              <a:solidFill>
                <a:schemeClr val="accent4">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B-F9A8-4F4F-9E79-87B6A2746ADC}"/>
              </c:ext>
            </c:extLst>
          </c:dPt>
          <c:dPt>
            <c:idx val="22"/>
            <c:bubble3D val="0"/>
            <c:spPr>
              <a:solidFill>
                <a:schemeClr val="accent5">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D-F9A8-4F4F-9E79-87B6A2746ADC}"/>
              </c:ext>
            </c:extLst>
          </c:dPt>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1-F9A8-4F4F-9E79-87B6A2746ADC}"/>
                </c:ext>
              </c:extLst>
            </c:dLbl>
            <c:dLbl>
              <c:idx val="1"/>
              <c:layout>
                <c:manualLayout>
                  <c:x val="1.7977528089887642E-2"/>
                  <c:y val="-1.6039638745944159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9A8-4F4F-9E79-87B6A2746ADC}"/>
                </c:ext>
              </c:extLst>
            </c:dLbl>
            <c:dLbl>
              <c:idx val="2"/>
              <c:layout>
                <c:manualLayout>
                  <c:x val="-4.7222222222222221E-2"/>
                  <c:y val="0"/>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9A8-4F4F-9E79-87B6A2746ADC}"/>
                </c:ext>
              </c:extLst>
            </c:dLbl>
            <c:dLbl>
              <c:idx val="3"/>
              <c:layout>
                <c:manualLayout>
                  <c:x val="2.2471910112359141E-3"/>
                  <c:y val="-8.2997499328331989E-4"/>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9A8-4F4F-9E79-87B6A2746ADC}"/>
                </c:ext>
              </c:extLst>
            </c:dLbl>
            <c:dLbl>
              <c:idx val="4"/>
              <c:layout>
                <c:manualLayout>
                  <c:x val="-1.7977528089887642E-2"/>
                  <c:y val="5.249343832020901E-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9A8-4F4F-9E79-87B6A2746ADC}"/>
                </c:ext>
              </c:extLst>
            </c:dLbl>
            <c:dLbl>
              <c:idx val="5"/>
              <c:layout>
                <c:manualLayout>
                  <c:x val="-2.5735619743622842E-2"/>
                  <c:y val="-8.5577212684480007E-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F9A8-4F4F-9E79-87B6A2746ADC}"/>
                </c:ext>
              </c:extLst>
            </c:dLbl>
            <c:dLbl>
              <c:idx val="6"/>
              <c:layout>
                <c:manualLayout>
                  <c:x val="-0.21726127235356615"/>
                  <c:y val="1.5564097794861776E-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F9A8-4F4F-9E79-87B6A2746ADC}"/>
                </c:ext>
              </c:extLst>
            </c:dLbl>
            <c:dLbl>
              <c:idx val="7"/>
              <c:layout>
                <c:manualLayout>
                  <c:x val="-0.25624847335444983"/>
                  <c:y val="-2.8871391076115485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F9A8-4F4F-9E79-87B6A2746ADC}"/>
                </c:ext>
              </c:extLst>
            </c:dLbl>
            <c:dLbl>
              <c:idx val="8"/>
              <c:layout>
                <c:manualLayout>
                  <c:x val="-0.22537895562550272"/>
                  <c:y val="-0.21908715150763639"/>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F9A8-4F4F-9E79-87B6A2746ADC}"/>
                </c:ext>
              </c:extLst>
            </c:dLbl>
            <c:dLbl>
              <c:idx val="9"/>
              <c:layout>
                <c:manualLayout>
                  <c:x val="-0.26497582190624658"/>
                  <c:y val="-7.349081364829399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F9A8-4F4F-9E79-87B6A2746ADC}"/>
                </c:ext>
              </c:extLst>
            </c:dLbl>
            <c:dLbl>
              <c:idx val="10"/>
              <c:layout>
                <c:manualLayout>
                  <c:x val="-0.30271271261331928"/>
                  <c:y val="-0.1348789964246595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5-F9A8-4F4F-9E79-87B6A2746ADC}"/>
                </c:ext>
              </c:extLst>
            </c:dLbl>
            <c:dLbl>
              <c:idx val="11"/>
              <c:layout>
                <c:manualLayout>
                  <c:x val="-0.23152843284248989"/>
                  <c:y val="-0.1186839440345547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7-F9A8-4F4F-9E79-87B6A2746ADC}"/>
                </c:ext>
              </c:extLst>
            </c:dLbl>
            <c:dLbl>
              <c:idx val="12"/>
              <c:layout>
                <c:manualLayout>
                  <c:x val="-0.31525851197982346"/>
                  <c:y val="-0.25459317585301838"/>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9-F9A8-4F4F-9E79-87B6A2746ADC}"/>
                </c:ext>
              </c:extLst>
            </c:dLbl>
            <c:dLbl>
              <c:idx val="13"/>
              <c:layout>
                <c:manualLayout>
                  <c:x val="-0.20404106800647398"/>
                  <c:y val="-0.24146981627296588"/>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B-F9A8-4F4F-9E79-87B6A2746ADC}"/>
                </c:ext>
              </c:extLst>
            </c:dLbl>
            <c:dLbl>
              <c:idx val="14"/>
              <c:layout>
                <c:manualLayout>
                  <c:x val="0.52850075959924936"/>
                  <c:y val="-0.10761154855643044"/>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D-F9A8-4F4F-9E79-87B6A2746ADC}"/>
                </c:ext>
              </c:extLst>
            </c:dLbl>
            <c:dLbl>
              <c:idx val="15"/>
              <c:layout>
                <c:manualLayout>
                  <c:x val="-0.1070264419973985"/>
                  <c:y val="-0.17804741620412204"/>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F-F9A8-4F4F-9E79-87B6A2746ADC}"/>
                </c:ext>
              </c:extLst>
            </c:dLbl>
            <c:dLbl>
              <c:idx val="16"/>
              <c:layout>
                <c:manualLayout>
                  <c:x val="0.24697838369195024"/>
                  <c:y val="-0.18372703412073491"/>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1-F9A8-4F4F-9E79-87B6A2746ADC}"/>
                </c:ext>
              </c:extLst>
            </c:dLbl>
            <c:dLbl>
              <c:idx val="17"/>
              <c:layout>
                <c:manualLayout>
                  <c:x val="0.38027683172642512"/>
                  <c:y val="-0.18372703412073491"/>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3-F9A8-4F4F-9E79-87B6A2746ADC}"/>
                </c:ext>
              </c:extLst>
            </c:dLbl>
            <c:dLbl>
              <c:idx val="18"/>
              <c:layout>
                <c:manualLayout>
                  <c:x val="9.1420798125328911E-2"/>
                  <c:y val="-0.18056451959898456"/>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5-F9A8-4F4F-9E79-87B6A2746ADC}"/>
                </c:ext>
              </c:extLst>
            </c:dLbl>
            <c:dLbl>
              <c:idx val="19"/>
              <c:layout>
                <c:manualLayout>
                  <c:x val="0.45558757236051661"/>
                  <c:y val="-4.7244094488189003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7-F9A8-4F4F-9E79-87B6A2746ADC}"/>
                </c:ext>
              </c:extLst>
            </c:dLbl>
            <c:dLbl>
              <c:idx val="20"/>
              <c:layout>
                <c:manualLayout>
                  <c:x val="0.51447349346148885"/>
                  <c:y val="-0.17322834645669291"/>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9-F9A8-4F4F-9E79-87B6A2746ADC}"/>
                </c:ext>
              </c:extLst>
            </c:dLbl>
            <c:dLbl>
              <c:idx val="21"/>
              <c:layout>
                <c:manualLayout>
                  <c:x val="2.8308724965494868E-3"/>
                  <c:y val="-0.13562239146336216"/>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B-F9A8-4F4F-9E79-87B6A2746ADC}"/>
                </c:ext>
              </c:extLst>
            </c:dLbl>
            <c:dLbl>
              <c:idx val="22"/>
              <c:layout>
                <c:manualLayout>
                  <c:x val="-8.5013553633665109E-3"/>
                  <c:y val="-3.3625919710855816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D-F9A8-4F4F-9E79-87B6A2746ADC}"/>
                </c:ext>
              </c:extLst>
            </c:dLbl>
            <c:dLbl>
              <c:idx val="23"/>
              <c:layout>
                <c:manualLayout>
                  <c:x val="-6.2739919174667645E-3"/>
                  <c:y val="-3.4120734908136482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E-F9A8-4F4F-9E79-87B6A2746AD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distribution!$C$10:$C$32</c:f>
              <c:strCache>
                <c:ptCount val="23"/>
                <c:pt idx="0">
                  <c:v>London</c:v>
                </c:pt>
                <c:pt idx="1">
                  <c:v>Wales</c:v>
                </c:pt>
                <c:pt idx="2">
                  <c:v>Cardiff</c:v>
                </c:pt>
                <c:pt idx="3">
                  <c:v>Glasgow</c:v>
                </c:pt>
                <c:pt idx="4">
                  <c:v>Edinburgh</c:v>
                </c:pt>
                <c:pt idx="5">
                  <c:v>Manchester</c:v>
                </c:pt>
                <c:pt idx="6">
                  <c:v>Cambridge</c:v>
                </c:pt>
                <c:pt idx="7">
                  <c:v>Harlow</c:v>
                </c:pt>
                <c:pt idx="8">
                  <c:v>Taunton</c:v>
                </c:pt>
                <c:pt idx="9">
                  <c:v>Harrogate</c:v>
                </c:pt>
                <c:pt idx="10">
                  <c:v>Belfast</c:v>
                </c:pt>
                <c:pt idx="11">
                  <c:v>Bristol</c:v>
                </c:pt>
                <c:pt idx="12">
                  <c:v>Chester</c:v>
                </c:pt>
                <c:pt idx="13">
                  <c:v>Dundee</c:v>
                </c:pt>
                <c:pt idx="14">
                  <c:v>Northamton</c:v>
                </c:pt>
                <c:pt idx="15">
                  <c:v>Waltham Abbey</c:v>
                </c:pt>
                <c:pt idx="16">
                  <c:v>Liverpool</c:v>
                </c:pt>
                <c:pt idx="17">
                  <c:v>Thetforth</c:v>
                </c:pt>
                <c:pt idx="18">
                  <c:v>Newcastle</c:v>
                </c:pt>
                <c:pt idx="19">
                  <c:v>Leeds</c:v>
                </c:pt>
                <c:pt idx="20">
                  <c:v>Tamworth</c:v>
                </c:pt>
                <c:pt idx="21">
                  <c:v>Birmingham</c:v>
                </c:pt>
                <c:pt idx="22">
                  <c:v>Othes</c:v>
                </c:pt>
              </c:strCache>
            </c:strRef>
          </c:cat>
          <c:val>
            <c:numRef>
              <c:f>distribution!$D$10:$D$32</c:f>
              <c:numCache>
                <c:formatCode>0.00%</c:formatCode>
                <c:ptCount val="23"/>
                <c:pt idx="0">
                  <c:v>0.43149999999999999</c:v>
                </c:pt>
                <c:pt idx="1">
                  <c:v>0.14430000000000001</c:v>
                </c:pt>
                <c:pt idx="2">
                  <c:v>0.1016</c:v>
                </c:pt>
                <c:pt idx="3">
                  <c:v>7.2900000000000006E-2</c:v>
                </c:pt>
                <c:pt idx="4">
                  <c:v>5.6399999999999999E-2</c:v>
                </c:pt>
                <c:pt idx="5">
                  <c:v>3.9899999999999998E-2</c:v>
                </c:pt>
                <c:pt idx="6">
                  <c:v>2.3400000000000001E-2</c:v>
                </c:pt>
                <c:pt idx="7">
                  <c:v>1.6899999999999998E-2</c:v>
                </c:pt>
                <c:pt idx="8">
                  <c:v>1.23E-2</c:v>
                </c:pt>
                <c:pt idx="9">
                  <c:v>1.0200000000000001E-2</c:v>
                </c:pt>
                <c:pt idx="10">
                  <c:v>8.6999999999999994E-3</c:v>
                </c:pt>
                <c:pt idx="11">
                  <c:v>8.0000000000000002E-3</c:v>
                </c:pt>
                <c:pt idx="12">
                  <c:v>4.8999999999999998E-3</c:v>
                </c:pt>
                <c:pt idx="13">
                  <c:v>4.7000000000000002E-3</c:v>
                </c:pt>
                <c:pt idx="14">
                  <c:v>4.0000000000000001E-3</c:v>
                </c:pt>
                <c:pt idx="15">
                  <c:v>2.7000000000000001E-3</c:v>
                </c:pt>
                <c:pt idx="16">
                  <c:v>2.3999999999999998E-3</c:v>
                </c:pt>
                <c:pt idx="17">
                  <c:v>2.2000000000000001E-3</c:v>
                </c:pt>
                <c:pt idx="18">
                  <c:v>2E-3</c:v>
                </c:pt>
                <c:pt idx="19">
                  <c:v>1.2999999999999999E-3</c:v>
                </c:pt>
                <c:pt idx="20">
                  <c:v>1.1999999999999999E-3</c:v>
                </c:pt>
                <c:pt idx="21">
                  <c:v>1.1000000000000001E-3</c:v>
                </c:pt>
                <c:pt idx="22">
                  <c:v>4.7399999999999998E-2</c:v>
                </c:pt>
              </c:numCache>
            </c:numRef>
          </c:val>
          <c:extLst>
            <c:ext xmlns:c16="http://schemas.microsoft.com/office/drawing/2014/chart" uri="{C3380CC4-5D6E-409C-BE32-E72D297353CC}">
              <c16:uniqueId val="{0000002F-F9A8-4F4F-9E79-87B6A2746ADC}"/>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cap="all" baseline="0">
                <a:solidFill>
                  <a:schemeClr val="tx1">
                    <a:lumMod val="65000"/>
                    <a:lumOff val="35000"/>
                  </a:schemeClr>
                </a:solidFill>
                <a:latin typeface="+mn-lt"/>
                <a:ea typeface="+mn-ea"/>
                <a:cs typeface="+mn-cs"/>
              </a:defRPr>
            </a:pPr>
            <a:r>
              <a:rPr lang="en-US" sz="1200" baseline="0">
                <a:solidFill>
                  <a:sysClr val="windowText" lastClr="000000"/>
                </a:solidFill>
              </a:rPr>
              <a:t>BOOKING DISTRIBUTION IN GERMANY</a:t>
            </a:r>
          </a:p>
        </c:rich>
      </c:tx>
      <c:layout>
        <c:manualLayout>
          <c:xMode val="edge"/>
          <c:yMode val="edge"/>
          <c:x val="0.17027732819652272"/>
          <c:y val="1.7543859649122806E-2"/>
        </c:manualLayout>
      </c:layout>
      <c:overlay val="0"/>
      <c:spPr>
        <a:noFill/>
        <a:ln>
          <a:noFill/>
        </a:ln>
        <a:effectLst/>
      </c:spPr>
      <c:txPr>
        <a:bodyPr rot="0" spcFirstLastPara="1" vertOverflow="ellipsis" vert="horz" wrap="square" anchor="ctr" anchorCtr="1"/>
        <a:lstStyle/>
        <a:p>
          <a:pPr>
            <a:defRPr sz="12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3"/>
          <c:order val="0"/>
          <c:tx>
            <c:strRef>
              <c:f>distribution!$D$34</c:f>
              <c:strCache>
                <c:ptCount val="1"/>
                <c:pt idx="0">
                  <c:v>Weight</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C451-D64D-8B0C-30EDEDD2806C}"/>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C451-D64D-8B0C-30EDEDD2806C}"/>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C451-D64D-8B0C-30EDEDD2806C}"/>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451-D64D-8B0C-30EDEDD2806C}"/>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451-D64D-8B0C-30EDEDD2806C}"/>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C451-D64D-8B0C-30EDEDD2806C}"/>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451-D64D-8B0C-30EDEDD2806C}"/>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451-D64D-8B0C-30EDEDD2806C}"/>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C451-D64D-8B0C-30EDEDD2806C}"/>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C451-D64D-8B0C-30EDEDD2806C}"/>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C451-D64D-8B0C-30EDEDD2806C}"/>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C451-D64D-8B0C-30EDEDD2806C}"/>
              </c:ext>
            </c:extLst>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C451-D64D-8B0C-30EDEDD2806C}"/>
              </c:ext>
            </c:extLst>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C451-D64D-8B0C-30EDEDD2806C}"/>
              </c:ext>
            </c:extLst>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C451-D64D-8B0C-30EDEDD2806C}"/>
              </c:ext>
            </c:extLst>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C451-D64D-8B0C-30EDEDD2806C}"/>
              </c:ext>
            </c:extLst>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1-C451-D64D-8B0C-30EDEDD2806C}"/>
              </c:ext>
            </c:extLst>
          </c:dPt>
          <c:dPt>
            <c:idx val="17"/>
            <c:bubble3D val="0"/>
            <c:spPr>
              <a:solidFill>
                <a:schemeClr val="accent6">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3-C451-D64D-8B0C-30EDEDD2806C}"/>
              </c:ext>
            </c:extLst>
          </c:dPt>
          <c:dPt>
            <c:idx val="18"/>
            <c:bubble3D val="0"/>
            <c:spPr>
              <a:solidFill>
                <a:schemeClr val="accent1">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5-C451-D64D-8B0C-30EDEDD2806C}"/>
              </c:ext>
            </c:extLst>
          </c:dPt>
          <c:dPt>
            <c:idx val="19"/>
            <c:bubble3D val="0"/>
            <c:spPr>
              <a:solidFill>
                <a:schemeClr val="accent2">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7-C451-D64D-8B0C-30EDEDD2806C}"/>
              </c:ext>
            </c:extLst>
          </c:dPt>
          <c:dPt>
            <c:idx val="20"/>
            <c:bubble3D val="0"/>
            <c:spPr>
              <a:solidFill>
                <a:schemeClr val="accent3">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9-C451-D64D-8B0C-30EDEDD2806C}"/>
              </c:ext>
            </c:extLst>
          </c:dPt>
          <c:dPt>
            <c:idx val="21"/>
            <c:bubble3D val="0"/>
            <c:spPr>
              <a:solidFill>
                <a:schemeClr val="accent4">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B-C451-D64D-8B0C-30EDEDD2806C}"/>
              </c:ext>
            </c:extLst>
          </c:dPt>
          <c:dPt>
            <c:idx val="22"/>
            <c:bubble3D val="0"/>
            <c:spPr>
              <a:solidFill>
                <a:schemeClr val="accent5">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D-C451-D64D-8B0C-30EDEDD2806C}"/>
              </c:ext>
            </c:extLst>
          </c:dPt>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1-C451-D64D-8B0C-30EDEDD2806C}"/>
                </c:ext>
              </c:extLst>
            </c:dLbl>
            <c:dLbl>
              <c:idx val="1"/>
              <c:layout>
                <c:manualLayout>
                  <c:x val="1.7977528089887642E-2"/>
                  <c:y val="-1.6039638745944159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451-D64D-8B0C-30EDEDD2806C}"/>
                </c:ext>
              </c:extLst>
            </c:dLbl>
            <c:dLbl>
              <c:idx val="2"/>
              <c:layout>
                <c:manualLayout>
                  <c:x val="0.41488168524388996"/>
                  <c:y val="0.1921872333682747"/>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451-D64D-8B0C-30EDEDD2806C}"/>
                </c:ext>
              </c:extLst>
            </c:dLbl>
            <c:dLbl>
              <c:idx val="3"/>
              <c:layout>
                <c:manualLayout>
                  <c:x val="-5.318982037711961E-3"/>
                  <c:y val="-0.1548180687940323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451-D64D-8B0C-30EDEDD2806C}"/>
                </c:ext>
              </c:extLst>
            </c:dLbl>
            <c:dLbl>
              <c:idx val="4"/>
              <c:layout>
                <c:manualLayout>
                  <c:x val="0.20900854921508077"/>
                  <c:y val="-0.13835723166183175"/>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C451-D64D-8B0C-30EDEDD2806C}"/>
                </c:ext>
              </c:extLst>
            </c:dLbl>
            <c:dLbl>
              <c:idx val="5"/>
              <c:layout>
                <c:manualLayout>
                  <c:x val="0.36770700320719674"/>
                  <c:y val="1.0348666942947921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C451-D64D-8B0C-30EDEDD2806C}"/>
                </c:ext>
              </c:extLst>
            </c:dLbl>
            <c:dLbl>
              <c:idx val="6"/>
              <c:layout>
                <c:manualLayout>
                  <c:x val="-0.36101915381636562"/>
                  <c:y val="9.629313441083022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C451-D64D-8B0C-30EDEDD2806C}"/>
                </c:ext>
              </c:extLst>
            </c:dLbl>
            <c:dLbl>
              <c:idx val="7"/>
              <c:layout>
                <c:manualLayout>
                  <c:x val="-0.40505049100892654"/>
                  <c:y val="-7.6113275314269924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C451-D64D-8B0C-30EDEDD2806C}"/>
                </c:ext>
              </c:extLst>
            </c:dLbl>
            <c:dLbl>
              <c:idx val="8"/>
              <c:layout>
                <c:manualLayout>
                  <c:x val="-0.23546722800885703"/>
                  <c:y val="-0.1418941842795966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C451-D64D-8B0C-30EDEDD2806C}"/>
                </c:ext>
              </c:extLst>
            </c:dLbl>
            <c:dLbl>
              <c:idx val="9"/>
              <c:layout>
                <c:manualLayout>
                  <c:x val="-0.42638818003991619"/>
                  <c:y val="-1.8507995778878187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C451-D64D-8B0C-30EDEDD2806C}"/>
                </c:ext>
              </c:extLst>
            </c:dLbl>
            <c:dLbl>
              <c:idx val="10"/>
              <c:layout>
                <c:manualLayout>
                  <c:x val="-0.30271271261331928"/>
                  <c:y val="-0.1348789964246595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5-C451-D64D-8B0C-30EDEDD2806C}"/>
                </c:ext>
              </c:extLst>
            </c:dLbl>
            <c:dLbl>
              <c:idx val="11"/>
              <c:layout>
                <c:manualLayout>
                  <c:x val="-0.23152843284248989"/>
                  <c:y val="-0.1186839440345547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7-C451-D64D-8B0C-30EDEDD2806C}"/>
                </c:ext>
              </c:extLst>
            </c:dLbl>
            <c:dLbl>
              <c:idx val="12"/>
              <c:layout>
                <c:manualLayout>
                  <c:x val="-0.31525851197982346"/>
                  <c:y val="-0.25459317585301838"/>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9-C451-D64D-8B0C-30EDEDD2806C}"/>
                </c:ext>
              </c:extLst>
            </c:dLbl>
            <c:dLbl>
              <c:idx val="13"/>
              <c:layout>
                <c:manualLayout>
                  <c:x val="-0.20404106800647398"/>
                  <c:y val="-0.24146981627296588"/>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B-C451-D64D-8B0C-30EDEDD2806C}"/>
                </c:ext>
              </c:extLst>
            </c:dLbl>
            <c:dLbl>
              <c:idx val="14"/>
              <c:layout>
                <c:manualLayout>
                  <c:x val="0.52850075959924936"/>
                  <c:y val="-0.10761154855643044"/>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D-C451-D64D-8B0C-30EDEDD2806C}"/>
                </c:ext>
              </c:extLst>
            </c:dLbl>
            <c:dLbl>
              <c:idx val="15"/>
              <c:layout>
                <c:manualLayout>
                  <c:x val="-0.1070264419973985"/>
                  <c:y val="-0.17804741620412204"/>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F-C451-D64D-8B0C-30EDEDD2806C}"/>
                </c:ext>
              </c:extLst>
            </c:dLbl>
            <c:dLbl>
              <c:idx val="16"/>
              <c:layout>
                <c:manualLayout>
                  <c:x val="0.24697838369195024"/>
                  <c:y val="-0.18372703412073491"/>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1-C451-D64D-8B0C-30EDEDD2806C}"/>
                </c:ext>
              </c:extLst>
            </c:dLbl>
            <c:dLbl>
              <c:idx val="17"/>
              <c:layout>
                <c:manualLayout>
                  <c:x val="0.38027683172642512"/>
                  <c:y val="-0.18372703412073491"/>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3-C451-D64D-8B0C-30EDEDD2806C}"/>
                </c:ext>
              </c:extLst>
            </c:dLbl>
            <c:dLbl>
              <c:idx val="18"/>
              <c:layout>
                <c:manualLayout>
                  <c:x val="9.1420798125328911E-2"/>
                  <c:y val="-0.18056451959898456"/>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5-C451-D64D-8B0C-30EDEDD2806C}"/>
                </c:ext>
              </c:extLst>
            </c:dLbl>
            <c:dLbl>
              <c:idx val="19"/>
              <c:layout>
                <c:manualLayout>
                  <c:x val="0.45558757236051661"/>
                  <c:y val="-4.7244094488189003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7-C451-D64D-8B0C-30EDEDD2806C}"/>
                </c:ext>
              </c:extLst>
            </c:dLbl>
            <c:dLbl>
              <c:idx val="20"/>
              <c:layout>
                <c:manualLayout>
                  <c:x val="0.51447349346148885"/>
                  <c:y val="-0.17322834645669291"/>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9-C451-D64D-8B0C-30EDEDD2806C}"/>
                </c:ext>
              </c:extLst>
            </c:dLbl>
            <c:dLbl>
              <c:idx val="21"/>
              <c:layout>
                <c:manualLayout>
                  <c:x val="2.8308724965494868E-3"/>
                  <c:y val="-0.13562239146336216"/>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B-C451-D64D-8B0C-30EDEDD2806C}"/>
                </c:ext>
              </c:extLst>
            </c:dLbl>
            <c:dLbl>
              <c:idx val="22"/>
              <c:layout>
                <c:manualLayout>
                  <c:x val="-8.5013553633665109E-3"/>
                  <c:y val="-3.3625919710855816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D-C451-D64D-8B0C-30EDEDD2806C}"/>
                </c:ext>
              </c:extLst>
            </c:dLbl>
            <c:dLbl>
              <c:idx val="23"/>
              <c:layout>
                <c:manualLayout>
                  <c:x val="-6.2739919174667645E-3"/>
                  <c:y val="-3.4120734908136482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E-C451-D64D-8B0C-30EDEDD2806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spc="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distribution!$C$35:$C$43</c:f>
              <c:strCache>
                <c:ptCount val="9"/>
                <c:pt idx="0">
                  <c:v>Frankfurt</c:v>
                </c:pt>
                <c:pt idx="1">
                  <c:v>Offenbach</c:v>
                </c:pt>
                <c:pt idx="2">
                  <c:v>Regensburg</c:v>
                </c:pt>
                <c:pt idx="3">
                  <c:v>Muchen</c:v>
                </c:pt>
                <c:pt idx="4">
                  <c:v>Homburg</c:v>
                </c:pt>
                <c:pt idx="5">
                  <c:v>Munich</c:v>
                </c:pt>
                <c:pt idx="6">
                  <c:v>Nurburging</c:v>
                </c:pt>
                <c:pt idx="7">
                  <c:v>Offenburg</c:v>
                </c:pt>
                <c:pt idx="8">
                  <c:v>Nuernberg</c:v>
                </c:pt>
              </c:strCache>
            </c:strRef>
          </c:cat>
          <c:val>
            <c:numRef>
              <c:f>distribution!$D$35:$D$43</c:f>
              <c:numCache>
                <c:formatCode>0.00%</c:formatCode>
                <c:ptCount val="9"/>
                <c:pt idx="0">
                  <c:v>0.73009999999999997</c:v>
                </c:pt>
                <c:pt idx="1">
                  <c:v>0.25290000000000001</c:v>
                </c:pt>
                <c:pt idx="2">
                  <c:v>4.4000000000000003E-3</c:v>
                </c:pt>
                <c:pt idx="3">
                  <c:v>3.7000000000000002E-3</c:v>
                </c:pt>
                <c:pt idx="4">
                  <c:v>2.8999999999999998E-3</c:v>
                </c:pt>
                <c:pt idx="5">
                  <c:v>2.2000000000000001E-3</c:v>
                </c:pt>
                <c:pt idx="6">
                  <c:v>2.2000000000000001E-3</c:v>
                </c:pt>
                <c:pt idx="7">
                  <c:v>6.9999999999999999E-4</c:v>
                </c:pt>
                <c:pt idx="8">
                  <c:v>6.9999999999999999E-4</c:v>
                </c:pt>
              </c:numCache>
            </c:numRef>
          </c:val>
          <c:extLst>
            <c:ext xmlns:c16="http://schemas.microsoft.com/office/drawing/2014/chart" uri="{C3380CC4-5D6E-409C-BE32-E72D297353CC}">
              <c16:uniqueId val="{0000002F-C451-D64D-8B0C-30EDEDD2806C}"/>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3FDF3-7739-4BCF-B7FB-D09B7349C321}" type="datetimeFigureOut">
              <a:rPr lang="en-IN" smtClean="0"/>
              <a:t>09-05-2024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4A832-54F4-4F3E-9564-AD6F4EA05FB3}" type="slidenum">
              <a:rPr lang="en-IN" smtClean="0"/>
              <a:t>‹#›</a:t>
            </a:fld>
            <a:endParaRPr lang="en-IN"/>
          </a:p>
        </p:txBody>
      </p:sp>
    </p:spTree>
    <p:extLst>
      <p:ext uri="{BB962C8B-B14F-4D97-AF65-F5344CB8AC3E}">
        <p14:creationId xmlns:p14="http://schemas.microsoft.com/office/powerpoint/2010/main" val="254713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44A832-54F4-4F3E-9564-AD6F4EA05FB3}" type="slidenum">
              <a:rPr lang="en-IN" smtClean="0"/>
              <a:t>1</a:t>
            </a:fld>
            <a:endParaRPr lang="en-IN"/>
          </a:p>
        </p:txBody>
      </p:sp>
    </p:spTree>
    <p:extLst>
      <p:ext uri="{BB962C8B-B14F-4D97-AF65-F5344CB8AC3E}">
        <p14:creationId xmlns:p14="http://schemas.microsoft.com/office/powerpoint/2010/main" val="905642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179 trips took place on Monday which is the highest frequency, and it may reflect the fact that people tend to do long-distance business travel at the beginning of the work week. </a:t>
            </a:r>
          </a:p>
          <a:p>
            <a:pPr marL="228600" indent="-228600">
              <a:buAutoNum type="arabicPeriod"/>
            </a:pPr>
            <a:r>
              <a:rPr lang="en-US" altLang="zh-CN" dirty="0"/>
              <a:t>Tuesday also shows second highest frequency with 168 trips. </a:t>
            </a:r>
          </a:p>
          <a:p>
            <a:pPr marL="228600" indent="-228600">
              <a:buAutoNum type="arabicPeriod"/>
            </a:pPr>
            <a:r>
              <a:rPr lang="en-US" altLang="zh-CN" dirty="0"/>
              <a:t>Weekends(Saturday and Sunday) have significantly lower frequencies than weekdays with only 43 trips on Saturday and 69 trips on Sunday. It indicates that business trips are usually on weekdays and this situation can be improved by increasing more weekend travels if there are environment-friendly trips at weekends.</a:t>
            </a:r>
          </a:p>
          <a:p>
            <a:pPr marL="228600" indent="-228600">
              <a:buAutoNum type="arabicPeriod"/>
            </a:pPr>
            <a:r>
              <a:rPr lang="en-US" altLang="zh-CN" dirty="0"/>
              <a:t>In terms of points of departure, I found that Stockport is the most common departure station with 226 journeys, followed by Manchester Piccadilly and London Euston with 213 and 178 trips respectively. It shows that we should focus on the trip with these departure points to reduce environmental impact. For destinations, it shows similar results with departure points. </a:t>
            </a:r>
          </a:p>
          <a:p>
            <a:pPr marL="228600" indent="-228600">
              <a:buAutoNum type="arabicPeriod"/>
            </a:pPr>
            <a:r>
              <a:rPr lang="en-US" altLang="zh-CN" dirty="0"/>
              <a:t>By analyzing the busiest routes, it’s consistent with the above findings. The Stockport to Stockport route has the largest number of journeys(233), which means they bought return tickets. Except for the return tickets, London Euston - Stockport is the most frequent with 69 times.</a:t>
            </a:r>
            <a:endParaRPr lang="zh-CN" altLang="en-US" dirty="0"/>
          </a:p>
          <a:p>
            <a:pPr marL="228600" indent="-228600">
              <a:buAutoNum type="arabicPeriod"/>
            </a:pPr>
            <a:endParaRPr lang="en-US" altLang="zh-CN" dirty="0"/>
          </a:p>
        </p:txBody>
      </p:sp>
      <p:sp>
        <p:nvSpPr>
          <p:cNvPr id="4" name="Slide Number Placeholder 3"/>
          <p:cNvSpPr>
            <a:spLocks noGrp="1"/>
          </p:cNvSpPr>
          <p:nvPr>
            <p:ph type="sldNum" sz="quarter" idx="5"/>
          </p:nvPr>
        </p:nvSpPr>
        <p:spPr/>
        <p:txBody>
          <a:bodyPr/>
          <a:lstStyle/>
          <a:p>
            <a:fld id="{5944A832-54F4-4F3E-9564-AD6F4EA05FB3}" type="slidenum">
              <a:rPr lang="en-IN" smtClean="0"/>
              <a:t>17</a:t>
            </a:fld>
            <a:endParaRPr lang="en-IN"/>
          </a:p>
        </p:txBody>
      </p:sp>
    </p:spTree>
    <p:extLst>
      <p:ext uri="{BB962C8B-B14F-4D97-AF65-F5344CB8AC3E}">
        <p14:creationId xmlns:p14="http://schemas.microsoft.com/office/powerpoint/2010/main" val="4795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E8D4E6-F64F-4999-AC2A-A008E685C045}" type="slidenum">
              <a:rPr lang="en-GB" smtClean="0"/>
              <a:pPr/>
              <a:t>18</a:t>
            </a:fld>
            <a:endParaRPr lang="en-GB" dirty="0"/>
          </a:p>
        </p:txBody>
      </p:sp>
    </p:spTree>
    <p:extLst>
      <p:ext uri="{BB962C8B-B14F-4D97-AF65-F5344CB8AC3E}">
        <p14:creationId xmlns:p14="http://schemas.microsoft.com/office/powerpoint/2010/main" val="308042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kern="100" dirty="0">
                <a:effectLst/>
                <a:latin typeface="Arial" panose="020B0604020202020204" pitchFamily="34" charset="0"/>
                <a:ea typeface="Calibri" panose="020F0502020204030204" pitchFamily="34" charset="0"/>
                <a:cs typeface="Times New Roman" panose="02020603050405020304" pitchFamily="18" charset="0"/>
              </a:rPr>
              <a:t>Outcomes: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Overview of the environmental impact of company travel.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Analysis and identification of optimal transportation routes.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Analysis and identification of sustainable accommodation choices.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Recommendation for sustainable transport strategies based on analysis of travel behaviours.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pPr>
              <a:lnSpc>
                <a:spcPct val="107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Data files provided: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Egencia Air Ticket Data: January 2020 to January 2024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Egencia Train Ticket Data: January 2020 to January 2024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Egencia Hotel Data: January 2020 to January 2024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Egencia Car Hire Data: January 2020 to January 2024</a:t>
            </a:r>
          </a:p>
          <a:p>
            <a:pPr marL="0" lvl="0" indent="0">
              <a:lnSpc>
                <a:spcPct val="107000"/>
              </a:lnSpc>
              <a:spcAft>
                <a:spcPts val="800"/>
              </a:spcAft>
              <a:buFont typeface="Calibri" panose="020F0502020204030204" pitchFamily="34" charset="0"/>
              <a:buNone/>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 typeface="Calibri" panose="020F0502020204030204" pitchFamily="34" charset="0"/>
              <a:buNone/>
              <a:tabLst/>
              <a:defRPr/>
            </a:pPr>
            <a:r>
              <a:rPr lang="en-GB" sz="1800" b="1" kern="100" dirty="0">
                <a:effectLst/>
                <a:latin typeface="Arial" panose="020B0604020202020204" pitchFamily="34" charset="0"/>
                <a:ea typeface="Calibri" panose="020F0502020204030204" pitchFamily="34" charset="0"/>
                <a:cs typeface="Times New Roman" panose="02020603050405020304" pitchFamily="18" charset="0"/>
              </a:rPr>
              <a:t>Detailed Project Description: </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This project is focussed around company travel (for business purposes) which falls within </a:t>
            </a:r>
            <a:r>
              <a:rPr lang="en-GB" sz="1800" b="1" kern="100" dirty="0">
                <a:effectLst/>
                <a:latin typeface="Arial" panose="020B0604020202020204" pitchFamily="34" charset="0"/>
                <a:ea typeface="Calibri" panose="020F0502020204030204" pitchFamily="34" charset="0"/>
                <a:cs typeface="Times New Roman" panose="02020603050405020304" pitchFamily="18" charset="0"/>
              </a:rPr>
              <a:t>scope 3</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 of environmental emissions reporting. </a:t>
            </a:r>
          </a:p>
          <a:p>
            <a:pPr marL="0" marR="0" lvl="0" indent="0" algn="l" defTabSz="914400" rtl="0" eaLnBrk="1" fontAlgn="auto" latinLnBrk="0" hangingPunct="1">
              <a:lnSpc>
                <a:spcPct val="107000"/>
              </a:lnSpc>
              <a:spcBef>
                <a:spcPts val="0"/>
              </a:spcBef>
              <a:spcAft>
                <a:spcPts val="800"/>
              </a:spcAft>
              <a:buClrTx/>
              <a:buSzTx/>
              <a:buFont typeface="Calibri" panose="020F0502020204030204" pitchFamily="34" charset="0"/>
              <a:buNone/>
              <a:tabLst/>
              <a:defRP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Data has been extracted from Egencia – the company travel platform, through which all company travel is booked and tracked. </a:t>
            </a:r>
          </a:p>
          <a:p>
            <a:pPr marL="0" marR="0" lvl="0" indent="0" algn="l" defTabSz="914400" rtl="0" eaLnBrk="1" fontAlgn="auto" latinLnBrk="0" hangingPunct="1">
              <a:lnSpc>
                <a:spcPct val="107000"/>
              </a:lnSpc>
              <a:spcBef>
                <a:spcPts val="0"/>
              </a:spcBef>
              <a:spcAft>
                <a:spcPts val="800"/>
              </a:spcAft>
              <a:buClrTx/>
              <a:buSzTx/>
              <a:buFont typeface="Calibri" panose="020F0502020204030204" pitchFamily="34" charset="0"/>
              <a:buNone/>
              <a:tabLst/>
              <a:defRP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This project aims to utilise this data to gain insight into company travel patterns and to provide recommendations for strategies aimed at reducing the impacts of company travel.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Font typeface="Calibri" panose="020F0502020204030204" pitchFamily="34" charse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5944A832-54F4-4F3E-9564-AD6F4EA05FB3}" type="slidenum">
              <a:rPr lang="en-IN" smtClean="0"/>
              <a:t>2</a:t>
            </a:fld>
            <a:endParaRPr lang="en-IN"/>
          </a:p>
        </p:txBody>
      </p:sp>
    </p:spTree>
    <p:extLst>
      <p:ext uri="{BB962C8B-B14F-4D97-AF65-F5344CB8AC3E}">
        <p14:creationId xmlns:p14="http://schemas.microsoft.com/office/powerpoint/2010/main" val="325475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44A832-54F4-4F3E-9564-AD6F4EA05FB3}" type="slidenum">
              <a:rPr lang="en-IN" smtClean="0"/>
              <a:t>5</a:t>
            </a:fld>
            <a:endParaRPr lang="en-IN"/>
          </a:p>
        </p:txBody>
      </p:sp>
    </p:spTree>
    <p:extLst>
      <p:ext uri="{BB962C8B-B14F-4D97-AF65-F5344CB8AC3E}">
        <p14:creationId xmlns:p14="http://schemas.microsoft.com/office/powerpoint/2010/main" val="3664422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The approach to arrive these results utilized a combination of tools and libraries in Python, pandas for data analysis, folium for creating maps and ARCGIS geocoder from geopy library which converted the city names to coordinates.</a:t>
            </a:r>
            <a:br>
              <a:rPr lang="en-US" b="0" i="0" dirty="0">
                <a:solidFill>
                  <a:srgbClr val="ECECEC"/>
                </a:solidFill>
                <a:effectLst/>
                <a:highlight>
                  <a:srgbClr val="212121"/>
                </a:highlight>
                <a:latin typeface="Söhne"/>
              </a:rPr>
            </a:br>
            <a:br>
              <a:rPr lang="en-US" b="0" i="0" dirty="0">
                <a:solidFill>
                  <a:srgbClr val="ECECEC"/>
                </a:solidFill>
                <a:effectLst/>
                <a:highlight>
                  <a:srgbClr val="212121"/>
                </a:highlight>
                <a:latin typeface="Söhne"/>
              </a:rPr>
            </a:br>
            <a:r>
              <a:rPr lang="en-US" b="0" i="0" dirty="0">
                <a:solidFill>
                  <a:srgbClr val="ECECEC"/>
                </a:solidFill>
                <a:effectLst/>
                <a:highlight>
                  <a:srgbClr val="212121"/>
                </a:highlight>
                <a:latin typeface="Söhne"/>
              </a:rPr>
              <a:t>Identified major traffic hotspots for business activities, with significant travel volumes observed in the United Kingdom and Europe. This indicates key regions of business engagement and potential areas for further optimization.</a:t>
            </a:r>
          </a:p>
          <a:p>
            <a:br>
              <a:rPr lang="en-IN" dirty="0"/>
            </a:br>
            <a:r>
              <a:rPr lang="en-IN" dirty="0"/>
              <a:t>The frequency of flights has increased from 2020 to 2024.</a:t>
            </a:r>
          </a:p>
          <a:p>
            <a:endParaRPr lang="en-IN" dirty="0"/>
          </a:p>
          <a:p>
            <a:r>
              <a:rPr lang="en-IN" dirty="0"/>
              <a:t>Majority of flights are for segment 1 and 2. As per the analysis, as the segments increase, CO2 emissions increases. Direct flights is the solution to save amount of Co2.</a:t>
            </a:r>
          </a:p>
        </p:txBody>
      </p:sp>
      <p:sp>
        <p:nvSpPr>
          <p:cNvPr id="4" name="Slide Number Placeholder 3"/>
          <p:cNvSpPr>
            <a:spLocks noGrp="1"/>
          </p:cNvSpPr>
          <p:nvPr>
            <p:ph type="sldNum" sz="quarter" idx="5"/>
          </p:nvPr>
        </p:nvSpPr>
        <p:spPr/>
        <p:txBody>
          <a:bodyPr/>
          <a:lstStyle/>
          <a:p>
            <a:fld id="{5944A832-54F4-4F3E-9564-AD6F4EA05FB3}" type="slidenum">
              <a:rPr lang="en-IN" smtClean="0"/>
              <a:t>7</a:t>
            </a:fld>
            <a:endParaRPr lang="en-IN"/>
          </a:p>
        </p:txBody>
      </p:sp>
    </p:spTree>
    <p:extLst>
      <p:ext uri="{BB962C8B-B14F-4D97-AF65-F5344CB8AC3E}">
        <p14:creationId xmlns:p14="http://schemas.microsoft.com/office/powerpoint/2010/main" val="2601257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E8D4E6-F64F-4999-AC2A-A008E685C045}" type="slidenum">
              <a:rPr lang="en-GB" smtClean="0"/>
              <a:pPr/>
              <a:t>8</a:t>
            </a:fld>
            <a:endParaRPr lang="en-GB" dirty="0"/>
          </a:p>
        </p:txBody>
      </p:sp>
    </p:spTree>
    <p:extLst>
      <p:ext uri="{BB962C8B-B14F-4D97-AF65-F5344CB8AC3E}">
        <p14:creationId xmlns:p14="http://schemas.microsoft.com/office/powerpoint/2010/main" val="343462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After examining and analysing the data I divided my data in to 2 parts: segment 1 and segment 2 flights.</a:t>
            </a:r>
          </a:p>
          <a:p>
            <a:br>
              <a:rPr lang="en-IN" dirty="0"/>
            </a:br>
            <a:r>
              <a:rPr lang="en-IN" dirty="0"/>
              <a:t>after removing the co2 emissions and comparing the other transports based on emission we can see that taxi and cab is domination the chart which infers that taxis/cabs are not a viable choice of option for travelling between these routes.</a:t>
            </a:r>
          </a:p>
          <a:p>
            <a:endParaRPr lang="en-IN" dirty="0"/>
          </a:p>
          <a:p>
            <a:r>
              <a:rPr lang="en-IN" dirty="0"/>
              <a:t>When we remove all the filters and just focus on the train emission on the y-axis, we can see that CO2 values have dropped from more than 1500 to less than 100 now which concludes my analysis that we can actually save 98% of CO2 emission by choosing train above all.</a:t>
            </a:r>
          </a:p>
        </p:txBody>
      </p:sp>
      <p:sp>
        <p:nvSpPr>
          <p:cNvPr id="4" name="Slide Number Placeholder 3"/>
          <p:cNvSpPr>
            <a:spLocks noGrp="1"/>
          </p:cNvSpPr>
          <p:nvPr>
            <p:ph type="sldNum" sz="quarter" idx="5"/>
          </p:nvPr>
        </p:nvSpPr>
        <p:spPr/>
        <p:txBody>
          <a:bodyPr/>
          <a:lstStyle/>
          <a:p>
            <a:fld id="{5944A832-54F4-4F3E-9564-AD6F4EA05FB3}" type="slidenum">
              <a:rPr lang="en-IN" smtClean="0"/>
              <a:t>9</a:t>
            </a:fld>
            <a:endParaRPr lang="en-IN"/>
          </a:p>
        </p:txBody>
      </p:sp>
    </p:spTree>
    <p:extLst>
      <p:ext uri="{BB962C8B-B14F-4D97-AF65-F5344CB8AC3E}">
        <p14:creationId xmlns:p14="http://schemas.microsoft.com/office/powerpoint/2010/main" val="52192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E8D4E6-F64F-4999-AC2A-A008E685C045}" type="slidenum">
              <a:rPr lang="en-GB" smtClean="0"/>
              <a:pPr/>
              <a:t>14</a:t>
            </a:fld>
            <a:endParaRPr lang="en-GB" dirty="0"/>
          </a:p>
        </p:txBody>
      </p:sp>
    </p:spTree>
    <p:extLst>
      <p:ext uri="{BB962C8B-B14F-4D97-AF65-F5344CB8AC3E}">
        <p14:creationId xmlns:p14="http://schemas.microsoft.com/office/powerpoint/2010/main" val="3557522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The scatter plot of 'Mileage Per Ticket' and 'Carbon Emission Per Ticket' demonstrates two lines, which probably means the carbon emission is calculated by the mileage and there are two ratios for calculation. </a:t>
            </a:r>
          </a:p>
          <a:p>
            <a:endParaRPr lang="en-US" altLang="zh-CN" dirty="0"/>
          </a:p>
          <a:p>
            <a:r>
              <a:rPr lang="en-US" altLang="zh-CN" dirty="0"/>
              <a:t>2. It shows a strong relationship between 'Ticket Expense Per Ticket' and two other variables, which means as mileage increases, the expense also tends to increase.</a:t>
            </a:r>
            <a:endParaRPr lang="zh-CN" altLang="en-US" dirty="0"/>
          </a:p>
        </p:txBody>
      </p:sp>
      <p:sp>
        <p:nvSpPr>
          <p:cNvPr id="4" name="灯片编号占位符 3"/>
          <p:cNvSpPr>
            <a:spLocks noGrp="1"/>
          </p:cNvSpPr>
          <p:nvPr>
            <p:ph type="sldNum" sz="quarter" idx="5"/>
          </p:nvPr>
        </p:nvSpPr>
        <p:spPr/>
        <p:txBody>
          <a:bodyPr/>
          <a:lstStyle/>
          <a:p>
            <a:fld id="{3EE8D4E6-F64F-4999-AC2A-A008E685C045}" type="slidenum">
              <a:rPr lang="en-GB" smtClean="0"/>
              <a:pPr/>
              <a:t>15</a:t>
            </a:fld>
            <a:endParaRPr lang="en-GB" dirty="0"/>
          </a:p>
        </p:txBody>
      </p:sp>
    </p:spTree>
    <p:extLst>
      <p:ext uri="{BB962C8B-B14F-4D97-AF65-F5344CB8AC3E}">
        <p14:creationId xmlns:p14="http://schemas.microsoft.com/office/powerpoint/2010/main" val="2591803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first map demonstrates many routes within the UK and across nearby European countries. The dense clustering of markers means the majority of travel took place within the UK. It also includes the connections between the UK and its surrounding countries, such as France and Belgium, which means this company is an international company and does business with French companies. </a:t>
            </a:r>
          </a:p>
          <a:p>
            <a:endParaRPr lang="en-US" altLang="zh-CN" dirty="0"/>
          </a:p>
          <a:p>
            <a:r>
              <a:rPr lang="en-US" altLang="zh-CN" dirty="0"/>
              <a:t>The second map demonstrates the routes with higher travel times —— specifically those city routes with more than 10 tickets. It spotlights frequent travel between major cities, which is the London-Stockport route with 69 trips and 68 in the opposite direction. Other busy routes, such as Manchester to Glasgow and Newton Abbot to London, along with the international route from London to Paris, show the main domestic business connections and the international connection. By visualizing these significant routes, it will be easier to analyze the busiest routes for improving schedules, pricing, or the environmental impact.</a:t>
            </a:r>
            <a:endParaRPr lang="zh-CN" altLang="en-US" dirty="0"/>
          </a:p>
          <a:p>
            <a:endParaRPr lang="en-IN" dirty="0"/>
          </a:p>
        </p:txBody>
      </p:sp>
      <p:sp>
        <p:nvSpPr>
          <p:cNvPr id="4" name="Slide Number Placeholder 3"/>
          <p:cNvSpPr>
            <a:spLocks noGrp="1"/>
          </p:cNvSpPr>
          <p:nvPr>
            <p:ph type="sldNum" sz="quarter" idx="5"/>
          </p:nvPr>
        </p:nvSpPr>
        <p:spPr/>
        <p:txBody>
          <a:bodyPr/>
          <a:lstStyle/>
          <a:p>
            <a:fld id="{5944A832-54F4-4F3E-9564-AD6F4EA05FB3}" type="slidenum">
              <a:rPr lang="en-IN" smtClean="0"/>
              <a:t>16</a:t>
            </a:fld>
            <a:endParaRPr lang="en-IN"/>
          </a:p>
        </p:txBody>
      </p:sp>
    </p:spTree>
    <p:extLst>
      <p:ext uri="{BB962C8B-B14F-4D97-AF65-F5344CB8AC3E}">
        <p14:creationId xmlns:p14="http://schemas.microsoft.com/office/powerpoint/2010/main" val="523729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9C1B-322B-1472-02E8-D80F530E81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CA7026-D011-0765-E773-5369F633E8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7898F0-F4A1-03E3-E4B2-A7F700964EB8}"/>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5" name="Footer Placeholder 4">
            <a:extLst>
              <a:ext uri="{FF2B5EF4-FFF2-40B4-BE49-F238E27FC236}">
                <a16:creationId xmlns:a16="http://schemas.microsoft.com/office/drawing/2014/main" id="{DB6505CF-4BD6-E42B-1DD3-8C91C210BA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9B64A9-78EE-ADD7-A43A-525A95F3F8C7}"/>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368484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FCF4-77D6-C890-FDB5-6173C62E6C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9EFC22-8851-C346-C335-2BDEDF20B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0C8BB4-3ECE-D1A8-8068-762E71910A3A}"/>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5" name="Footer Placeholder 4">
            <a:extLst>
              <a:ext uri="{FF2B5EF4-FFF2-40B4-BE49-F238E27FC236}">
                <a16:creationId xmlns:a16="http://schemas.microsoft.com/office/drawing/2014/main" id="{0788357F-D816-66D5-9368-D2B59179A2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A57D51-5C90-53E4-54EB-C7DD3D4381D0}"/>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133649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2077BA-B13F-7133-5F5B-B782AC96CA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70AA03-EEE9-6E26-4E8E-646AE5E5A1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40AFA4-600A-D2AF-EA7E-CBDE8B2E6F7C}"/>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5" name="Footer Placeholder 4">
            <a:extLst>
              <a:ext uri="{FF2B5EF4-FFF2-40B4-BE49-F238E27FC236}">
                <a16:creationId xmlns:a16="http://schemas.microsoft.com/office/drawing/2014/main" id="{689F863E-A7B1-3F70-E340-6D3A8F2EE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A5D259-9AF9-A007-DD14-246D1C968A0B}"/>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68275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1021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34695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92770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85500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80623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60701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51480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3629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4A76-7EBD-3475-99B5-D5E12D13F1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DD1BA1-CEAE-CA83-9AB4-FCE9FFE706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681FE3-B060-B825-049C-2B089FD01DE2}"/>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5" name="Footer Placeholder 4">
            <a:extLst>
              <a:ext uri="{FF2B5EF4-FFF2-40B4-BE49-F238E27FC236}">
                <a16:creationId xmlns:a16="http://schemas.microsoft.com/office/drawing/2014/main" id="{5B9596EE-4BB8-6F64-E137-479EB3B2B2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3B5A2E-8F8A-65F1-EDA0-D1250FB883C7}"/>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195559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62755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94054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5599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6E57-6471-7EDA-E0C6-E174E42380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A60DA60-1D77-BEF3-9B6D-E40019402F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828726-E866-44FC-5596-9DD5C0D2723C}"/>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5" name="Footer Placeholder 4">
            <a:extLst>
              <a:ext uri="{FF2B5EF4-FFF2-40B4-BE49-F238E27FC236}">
                <a16:creationId xmlns:a16="http://schemas.microsoft.com/office/drawing/2014/main" id="{39797A19-74CF-4FE8-6D09-5F7CE10A64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F1CAF-D90A-5515-538C-1C827FF6BDBD}"/>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241509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E2B0-5C92-08D6-8D02-60B3B13704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E7653C-F190-92BE-9E0C-54FEB2D450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D492583-91A4-C835-BC3D-343DD93A46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C3C509-3C4A-EDD4-5C0C-616B69E4C325}"/>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6" name="Footer Placeholder 5">
            <a:extLst>
              <a:ext uri="{FF2B5EF4-FFF2-40B4-BE49-F238E27FC236}">
                <a16:creationId xmlns:a16="http://schemas.microsoft.com/office/drawing/2014/main" id="{B25AFE94-5653-F5BE-DB3D-4BB2DB6FF3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E7D76B-3231-34E3-2D56-21FEDCF0C186}"/>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187979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27EA-8161-5012-2D12-13839360A1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D4B881-F14B-9EE4-ED86-400B74C0CC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738B97-8CF6-4F18-6D6B-EEA56521C0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38950DF-F486-DF72-131B-CA2B1CFF42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4221BB-C792-4D3C-0B6E-394A83C32F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F1658B-296C-0E05-DB9F-83130EEA28B5}"/>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8" name="Footer Placeholder 7">
            <a:extLst>
              <a:ext uri="{FF2B5EF4-FFF2-40B4-BE49-F238E27FC236}">
                <a16:creationId xmlns:a16="http://schemas.microsoft.com/office/drawing/2014/main" id="{5812BB27-6AE3-4639-5DEE-B4C1F30A51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7F60193-8DB5-3A07-0D06-8556FBAE5C7E}"/>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257350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EE55B-8C16-28A2-A9A6-C55847A861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DB3CA5-9954-F907-2E5D-EB7CEC40FB26}"/>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4" name="Footer Placeholder 3">
            <a:extLst>
              <a:ext uri="{FF2B5EF4-FFF2-40B4-BE49-F238E27FC236}">
                <a16:creationId xmlns:a16="http://schemas.microsoft.com/office/drawing/2014/main" id="{64CBF417-8129-4A1E-79A8-F3D6885A0C4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4802EF-C1FE-65AF-223E-91C6CB61FAA5}"/>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98913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7D066-D39A-58EF-F86A-186993585E41}"/>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3" name="Footer Placeholder 2">
            <a:extLst>
              <a:ext uri="{FF2B5EF4-FFF2-40B4-BE49-F238E27FC236}">
                <a16:creationId xmlns:a16="http://schemas.microsoft.com/office/drawing/2014/main" id="{19C499B3-AE5B-BF40-E662-3C2A59FF1C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5C29D2D-D98E-7FAB-E806-04C8306A59E2}"/>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230892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551F-7248-FA70-3372-6B22C49D45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FDCF00-9204-49FA-93BB-D390C4204D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4210FA-9445-D351-1DE7-83089BFA4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853FF8-F158-B91C-FCE2-C06A481FE74A}"/>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6" name="Footer Placeholder 5">
            <a:extLst>
              <a:ext uri="{FF2B5EF4-FFF2-40B4-BE49-F238E27FC236}">
                <a16:creationId xmlns:a16="http://schemas.microsoft.com/office/drawing/2014/main" id="{68522307-F0B7-2133-51B2-C95DF2A834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C8C1B8-19AB-E164-B605-032F3BEF42E6}"/>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399769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587A-4321-C171-65DA-AE620B44D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58715D4-E75B-8BD9-FC93-AA2B7712D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8CFF6F-6281-52B4-641B-C0150BBA6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55D6-10A6-6425-5858-CC9FEFC41FD6}"/>
              </a:ext>
            </a:extLst>
          </p:cNvPr>
          <p:cNvSpPr>
            <a:spLocks noGrp="1"/>
          </p:cNvSpPr>
          <p:nvPr>
            <p:ph type="dt" sz="half" idx="10"/>
          </p:nvPr>
        </p:nvSpPr>
        <p:spPr/>
        <p:txBody>
          <a:bodyPr/>
          <a:lstStyle/>
          <a:p>
            <a:fld id="{CB27A89C-6414-4A61-B71D-02DF19A671A4}" type="datetimeFigureOut">
              <a:rPr lang="en-IN" smtClean="0"/>
              <a:t>09-05-2024</a:t>
            </a:fld>
            <a:endParaRPr lang="en-IN"/>
          </a:p>
        </p:txBody>
      </p:sp>
      <p:sp>
        <p:nvSpPr>
          <p:cNvPr id="6" name="Footer Placeholder 5">
            <a:extLst>
              <a:ext uri="{FF2B5EF4-FFF2-40B4-BE49-F238E27FC236}">
                <a16:creationId xmlns:a16="http://schemas.microsoft.com/office/drawing/2014/main" id="{730B3A08-FD1B-47E6-B7FF-49956870E0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CEB2A7-7D40-C16C-4D52-674EE9A854FA}"/>
              </a:ext>
            </a:extLst>
          </p:cNvPr>
          <p:cNvSpPr>
            <a:spLocks noGrp="1"/>
          </p:cNvSpPr>
          <p:nvPr>
            <p:ph type="sldNum" sz="quarter" idx="12"/>
          </p:nvPr>
        </p:nvSpPr>
        <p:spPr/>
        <p:txBody>
          <a:bodyPr/>
          <a:lstStyle/>
          <a:p>
            <a:fld id="{B8763452-C09F-4C65-939A-6EC1A533E827}" type="slidenum">
              <a:rPr lang="en-IN" smtClean="0"/>
              <a:t>‹#›</a:t>
            </a:fld>
            <a:endParaRPr lang="en-IN"/>
          </a:p>
        </p:txBody>
      </p:sp>
    </p:spTree>
    <p:extLst>
      <p:ext uri="{BB962C8B-B14F-4D97-AF65-F5344CB8AC3E}">
        <p14:creationId xmlns:p14="http://schemas.microsoft.com/office/powerpoint/2010/main" val="333234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38935-97C6-46FB-F2D4-ECC25FCE9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888DC5-1E26-B2A5-EE00-032D5EBB8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6B0403-3541-03AE-7735-4AFC7BB776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27A89C-6414-4A61-B71D-02DF19A671A4}" type="datetimeFigureOut">
              <a:rPr lang="en-IN" smtClean="0"/>
              <a:t>09-05-2024</a:t>
            </a:fld>
            <a:endParaRPr lang="en-IN"/>
          </a:p>
        </p:txBody>
      </p:sp>
      <p:sp>
        <p:nvSpPr>
          <p:cNvPr id="5" name="Footer Placeholder 4">
            <a:extLst>
              <a:ext uri="{FF2B5EF4-FFF2-40B4-BE49-F238E27FC236}">
                <a16:creationId xmlns:a16="http://schemas.microsoft.com/office/drawing/2014/main" id="{05BEDF7D-306F-B371-CE0B-6E81986BA4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0473AB6-17FA-32ED-F2C4-85BA166C4A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763452-C09F-4C65-939A-6EC1A533E827}" type="slidenum">
              <a:rPr lang="en-IN" smtClean="0"/>
              <a:t>‹#›</a:t>
            </a:fld>
            <a:endParaRPr lang="en-IN"/>
          </a:p>
        </p:txBody>
      </p:sp>
    </p:spTree>
    <p:extLst>
      <p:ext uri="{BB962C8B-B14F-4D97-AF65-F5344CB8AC3E}">
        <p14:creationId xmlns:p14="http://schemas.microsoft.com/office/powerpoint/2010/main" val="689963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986696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package" Target="../embeddings/Microsoft_Excel_Worksheet.xlsx"/><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6.xml"/><Relationship Id="rId5" Type="http://schemas.openxmlformats.org/officeDocument/2006/relationships/chart" Target="../charts/chart2.xml"/><Relationship Id="rId4" Type="http://schemas.openxmlformats.org/officeDocument/2006/relationships/image" Target="../media/image45.tif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package" Target="../embeddings/Microsoft_Excel_Worksheet1.xlsx"/><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tiff"/><Relationship Id="rId4" Type="http://schemas.openxmlformats.org/officeDocument/2006/relationships/image" Target="../media/image47.tiff"/></Relationships>
</file>

<file path=ppt/slides/_rels/slide21.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chart" Target="../charts/chart3.xml"/><Relationship Id="rId7" Type="http://schemas.openxmlformats.org/officeDocument/2006/relationships/image" Target="../media/image53.emf"/><Relationship Id="rId2" Type="http://schemas.openxmlformats.org/officeDocument/2006/relationships/image" Target="../media/image50.tiff"/><Relationship Id="rId1" Type="http://schemas.openxmlformats.org/officeDocument/2006/relationships/slideLayout" Target="../slideLayouts/slideLayout6.xml"/><Relationship Id="rId6" Type="http://schemas.openxmlformats.org/officeDocument/2006/relationships/package" Target="../embeddings/Microsoft_Excel_Worksheet2.xlsx"/><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5.tiff"/></Relationships>
</file>

<file path=ppt/slides/_rels/slide2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World map with flight paths">
            <a:extLst>
              <a:ext uri="{FF2B5EF4-FFF2-40B4-BE49-F238E27FC236}">
                <a16:creationId xmlns:a16="http://schemas.microsoft.com/office/drawing/2014/main" id="{EFA030D4-DBCD-D2D9-BEAF-65C57D34BFFC}"/>
              </a:ext>
            </a:extLst>
          </p:cNvPr>
          <p:cNvPicPr>
            <a:picLocks noChangeAspect="1"/>
          </p:cNvPicPr>
          <p:nvPr/>
        </p:nvPicPr>
        <p:blipFill rotWithShape="1">
          <a:blip r:embed="rId3"/>
          <a:srcRect t="7761" r="21575" b="1331"/>
          <a:stretch/>
        </p:blipFill>
        <p:spPr>
          <a:xfrm>
            <a:off x="3523488" y="10"/>
            <a:ext cx="8668512" cy="6857990"/>
          </a:xfrm>
          <a:prstGeom prst="rect">
            <a:avLst/>
          </a:prstGeom>
        </p:spPr>
      </p:pic>
      <p:sp>
        <p:nvSpPr>
          <p:cNvPr id="28" name="Rectangle 2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BD0CF03-464F-584F-D27B-C4D0804E4A76}"/>
              </a:ext>
            </a:extLst>
          </p:cNvPr>
          <p:cNvSpPr txBox="1">
            <a:spLocks/>
          </p:cNvSpPr>
          <p:nvPr/>
        </p:nvSpPr>
        <p:spPr>
          <a:xfrm>
            <a:off x="477980" y="1122363"/>
            <a:ext cx="5146071"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800"/>
              </a:spcAft>
            </a:pPr>
            <a:br>
              <a:rPr lang="en-US" u="sng" cap="all" spc="600" dirty="0"/>
            </a:br>
            <a:r>
              <a:rPr lang="en-US" b="1" u="sng" cap="all" spc="600" dirty="0"/>
              <a:t>ADS PROJECT</a:t>
            </a:r>
            <a:br>
              <a:rPr lang="en-US" u="sng" cap="all" spc="600" dirty="0"/>
            </a:br>
            <a:r>
              <a:rPr lang="en-US" u="sng" cap="all" spc="600" dirty="0"/>
              <a:t>P19-EQUANS-P2</a:t>
            </a:r>
            <a:br>
              <a:rPr lang="en-US" sz="3700" b="1" u="sng" cap="all" spc="600" dirty="0"/>
            </a:br>
            <a:endParaRPr lang="en-US" sz="3700" dirty="0"/>
          </a:p>
        </p:txBody>
      </p:sp>
      <p:sp>
        <p:nvSpPr>
          <p:cNvPr id="3" name="Subtitle 2">
            <a:extLst>
              <a:ext uri="{FF2B5EF4-FFF2-40B4-BE49-F238E27FC236}">
                <a16:creationId xmlns:a16="http://schemas.microsoft.com/office/drawing/2014/main" id="{44919CBB-640D-8923-F72D-07BB70F15B85}"/>
              </a:ext>
            </a:extLst>
          </p:cNvPr>
          <p:cNvSpPr>
            <a:spLocks noGrp="1"/>
          </p:cNvSpPr>
          <p:nvPr>
            <p:ph type="subTitle" idx="1"/>
          </p:nvPr>
        </p:nvSpPr>
        <p:spPr>
          <a:xfrm>
            <a:off x="212508" y="4672510"/>
            <a:ext cx="5411543" cy="2126254"/>
          </a:xfrm>
        </p:spPr>
        <p:txBody>
          <a:bodyPr vert="horz" lIns="91440" tIns="45720" rIns="91440" bIns="45720" rtlCol="0">
            <a:normAutofit fontScale="77500" lnSpcReduction="20000"/>
          </a:bodyPr>
          <a:lstStyle/>
          <a:p>
            <a:pPr algn="l"/>
            <a:r>
              <a:rPr lang="en-US" sz="1800" b="1" dirty="0"/>
              <a:t>TITLE: </a:t>
            </a:r>
            <a:r>
              <a:rPr lang="en-US" sz="1800" dirty="0">
                <a:effectLst/>
                <a:highlight>
                  <a:srgbClr val="FFFFFF"/>
                </a:highlight>
              </a:rPr>
              <a:t>Bouygues Company Travel Analytics: </a:t>
            </a:r>
          </a:p>
          <a:p>
            <a:pPr algn="l"/>
            <a:r>
              <a:rPr lang="en-US" sz="1800" dirty="0">
                <a:effectLst/>
                <a:highlight>
                  <a:srgbClr val="FFFFFF"/>
                </a:highlight>
              </a:rPr>
              <a:t>Navigating Sustainable Travel Paths using Scope 3 Emissions Data.</a:t>
            </a:r>
          </a:p>
          <a:p>
            <a:pPr algn="l"/>
            <a:endParaRPr lang="en-US" sz="1800" b="1" dirty="0"/>
          </a:p>
          <a:p>
            <a:pPr algn="l"/>
            <a:r>
              <a:rPr lang="en-US" sz="1800" b="1" dirty="0"/>
              <a:t>Industry partner: </a:t>
            </a:r>
            <a:r>
              <a:rPr lang="en-US" sz="1800" dirty="0"/>
              <a:t>BYES Contracting/ EQUANS Data Centres</a:t>
            </a:r>
          </a:p>
          <a:p>
            <a:pPr algn="l"/>
            <a:endParaRPr lang="en-US" sz="1800" dirty="0"/>
          </a:p>
          <a:p>
            <a:pPr algn="l"/>
            <a:r>
              <a:rPr lang="en-US" sz="1800" b="1" dirty="0"/>
              <a:t>TEAM MEMBERS:  </a:t>
            </a:r>
          </a:p>
          <a:p>
            <a:pPr algn="l"/>
            <a:r>
              <a:rPr lang="en-US" sz="1800" dirty="0"/>
              <a:t>11358614, </a:t>
            </a:r>
            <a:r>
              <a:rPr lang="en-US" sz="1800" dirty="0">
                <a:effectLst/>
              </a:rPr>
              <a:t>10561583, 11309069</a:t>
            </a:r>
            <a:r>
              <a:rPr lang="en-US" sz="1800">
                <a:effectLst/>
              </a:rPr>
              <a:t>, 11311800, </a:t>
            </a:r>
            <a:r>
              <a:rPr lang="en-US" sz="1800" dirty="0">
                <a:effectLst/>
              </a:rPr>
              <a:t>11484267</a:t>
            </a:r>
            <a:endParaRPr lang="en-US" sz="1800" dirty="0"/>
          </a:p>
          <a:p>
            <a:pPr algn="l"/>
            <a:endParaRPr lang="en-US" sz="1800" dirty="0"/>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76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4" name="TextBox 3">
            <a:extLst>
              <a:ext uri="{FF2B5EF4-FFF2-40B4-BE49-F238E27FC236}">
                <a16:creationId xmlns:a16="http://schemas.microsoft.com/office/drawing/2014/main" id="{BA55B8A4-A437-4EB0-03CB-4C6471AC1628}"/>
              </a:ext>
            </a:extLst>
          </p:cNvPr>
          <p:cNvSpPr txBox="1"/>
          <p:nvPr/>
        </p:nvSpPr>
        <p:spPr>
          <a:xfrm>
            <a:off x="841248" y="334644"/>
            <a:ext cx="10509504" cy="10769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none" spc="0" normalizeH="0" baseline="0" noProof="0" dirty="0">
                <a:ln>
                  <a:noFill/>
                </a:ln>
                <a:solidFill>
                  <a:prstClr val="black"/>
                </a:solidFill>
                <a:effectLst/>
                <a:uLnTx/>
                <a:uFillTx/>
                <a:latin typeface="Aptos Display" panose="020F0302020204030204"/>
                <a:ea typeface="+mn-ea"/>
                <a:cs typeface="+mn-cs"/>
              </a:rPr>
              <a:t>Preprocessing – Train Data​</a:t>
            </a:r>
            <a:r>
              <a:rPr kumimoji="0" lang="en-US" sz="4000" b="0" i="0" u="none" strike="noStrike" kern="1200" cap="none" spc="0" normalizeH="0" baseline="0" noProof="0" dirty="0">
                <a:ln>
                  <a:noFill/>
                </a:ln>
                <a:solidFill>
                  <a:prstClr val="black"/>
                </a:solidFill>
                <a:effectLst/>
                <a:uLnTx/>
                <a:uFillTx/>
                <a:latin typeface="Aptos Display" panose="020F0302020204030204"/>
                <a:ea typeface="+mn-ea"/>
                <a:cs typeface="+mn-cs"/>
              </a:rPr>
              <a:t>​​</a:t>
            </a:r>
            <a:endParaRPr kumimoji="0" lang="en-US" sz="4000" b="1" i="0" u="sng" strike="noStrike" kern="1200" cap="none" spc="0" normalizeH="0" baseline="0" noProof="0" dirty="0">
              <a:ln>
                <a:noFill/>
              </a:ln>
              <a:solidFill>
                <a:prstClr val="black"/>
              </a:solidFill>
              <a:effectLst/>
              <a:uLnTx/>
              <a:uFillTx/>
              <a:latin typeface="Aptos Display" panose="020F0302020204030204"/>
              <a:ea typeface="+mn-ea"/>
              <a:cs typeface="+mn-cs"/>
            </a:endParaRPr>
          </a:p>
        </p:txBody>
      </p:sp>
      <p:sp>
        <p:nvSpPr>
          <p:cNvPr id="22" name="Rectangle 2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33B8315-87D5-116B-290B-AD778A567954}"/>
              </a:ext>
            </a:extLst>
          </p:cNvPr>
          <p:cNvPicPr>
            <a:picLocks noChangeAspect="1"/>
          </p:cNvPicPr>
          <p:nvPr/>
        </p:nvPicPr>
        <p:blipFill>
          <a:blip r:embed="rId2"/>
          <a:stretch>
            <a:fillRect/>
          </a:stretch>
        </p:blipFill>
        <p:spPr>
          <a:xfrm>
            <a:off x="2093622" y="2491295"/>
            <a:ext cx="3542924" cy="3871341"/>
          </a:xfrm>
          <a:prstGeom prst="rect">
            <a:avLst/>
          </a:prstGeom>
        </p:spPr>
      </p:pic>
      <p:pic>
        <p:nvPicPr>
          <p:cNvPr id="12" name="Picture 11">
            <a:extLst>
              <a:ext uri="{FF2B5EF4-FFF2-40B4-BE49-F238E27FC236}">
                <a16:creationId xmlns:a16="http://schemas.microsoft.com/office/drawing/2014/main" id="{A519453A-7025-65F5-4F2B-D529249A9D16}"/>
              </a:ext>
            </a:extLst>
          </p:cNvPr>
          <p:cNvPicPr>
            <a:picLocks noChangeAspect="1"/>
          </p:cNvPicPr>
          <p:nvPr/>
        </p:nvPicPr>
        <p:blipFill>
          <a:blip r:embed="rId3"/>
          <a:stretch>
            <a:fillRect/>
          </a:stretch>
        </p:blipFill>
        <p:spPr>
          <a:xfrm>
            <a:off x="6739754" y="2715996"/>
            <a:ext cx="4515469" cy="2989822"/>
          </a:xfrm>
          <a:prstGeom prst="rect">
            <a:avLst/>
          </a:prstGeom>
        </p:spPr>
      </p:pic>
      <p:cxnSp>
        <p:nvCxnSpPr>
          <p:cNvPr id="17" name="Straight Arrow Connector 16">
            <a:extLst>
              <a:ext uri="{FF2B5EF4-FFF2-40B4-BE49-F238E27FC236}">
                <a16:creationId xmlns:a16="http://schemas.microsoft.com/office/drawing/2014/main" id="{AC6AAE07-D2DC-E48B-8F22-560DEBB717CD}"/>
              </a:ext>
            </a:extLst>
          </p:cNvPr>
          <p:cNvCxnSpPr>
            <a:cxnSpLocks/>
          </p:cNvCxnSpPr>
          <p:nvPr/>
        </p:nvCxnSpPr>
        <p:spPr>
          <a:xfrm>
            <a:off x="1594822" y="5076251"/>
            <a:ext cx="398586" cy="42214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5191EFE-0A8E-458B-C134-91D60930B472}"/>
              </a:ext>
            </a:extLst>
          </p:cNvPr>
          <p:cNvSpPr txBox="1"/>
          <p:nvPr/>
        </p:nvSpPr>
        <p:spPr>
          <a:xfrm>
            <a:off x="280110" y="4656707"/>
            <a:ext cx="262942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ptos" panose="020B0004020202020204"/>
                <a:ea typeface="+mn-ea"/>
                <a:cs typeface="+mn-cs"/>
              </a:rPr>
              <a:t>Remove fields: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ptos" panose="020B0004020202020204"/>
                <a:ea typeface="+mn-ea"/>
                <a:cs typeface="+mn-cs"/>
              </a:rPr>
              <a:t>Only takes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ptos" panose="020B0004020202020204"/>
                <a:ea typeface="+mn-ea"/>
                <a:cs typeface="+mn-cs"/>
              </a:rPr>
              <a:t>limited value</a:t>
            </a:r>
          </a:p>
        </p:txBody>
      </p:sp>
      <p:cxnSp>
        <p:nvCxnSpPr>
          <p:cNvPr id="21" name="Straight Arrow Connector 20">
            <a:extLst>
              <a:ext uri="{FF2B5EF4-FFF2-40B4-BE49-F238E27FC236}">
                <a16:creationId xmlns:a16="http://schemas.microsoft.com/office/drawing/2014/main" id="{84EABC52-A39B-1509-AC64-0D7FAFA437E8}"/>
              </a:ext>
            </a:extLst>
          </p:cNvPr>
          <p:cNvCxnSpPr>
            <a:cxnSpLocks/>
          </p:cNvCxnSpPr>
          <p:nvPr/>
        </p:nvCxnSpPr>
        <p:spPr>
          <a:xfrm flipV="1">
            <a:off x="1594822" y="4935683"/>
            <a:ext cx="433754" cy="9378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A9E1396C-7BB4-BF08-07F0-76292524EBF3}"/>
              </a:ext>
            </a:extLst>
          </p:cNvPr>
          <p:cNvSpPr/>
          <p:nvPr/>
        </p:nvSpPr>
        <p:spPr>
          <a:xfrm>
            <a:off x="9804401" y="3792556"/>
            <a:ext cx="1229966" cy="3735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cxnSp>
        <p:nvCxnSpPr>
          <p:cNvPr id="28" name="Straight Arrow Connector 27">
            <a:extLst>
              <a:ext uri="{FF2B5EF4-FFF2-40B4-BE49-F238E27FC236}">
                <a16:creationId xmlns:a16="http://schemas.microsoft.com/office/drawing/2014/main" id="{1B601F5D-7ABD-ACC8-76A4-38900D81C7C4}"/>
              </a:ext>
            </a:extLst>
          </p:cNvPr>
          <p:cNvCxnSpPr>
            <a:cxnSpLocks/>
          </p:cNvCxnSpPr>
          <p:nvPr/>
        </p:nvCxnSpPr>
        <p:spPr>
          <a:xfrm flipH="1">
            <a:off x="10972296" y="2810216"/>
            <a:ext cx="246183" cy="85578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9E008AAD-DB62-570E-3FEA-301B003D92B6}"/>
              </a:ext>
            </a:extLst>
          </p:cNvPr>
          <p:cNvSpPr txBox="1"/>
          <p:nvPr/>
        </p:nvSpPr>
        <p:spPr>
          <a:xfrm>
            <a:off x="9720136" y="2618411"/>
            <a:ext cx="26294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ptos" panose="020B0004020202020204"/>
                <a:ea typeface="+mn-ea"/>
                <a:cs typeface="+mn-cs"/>
              </a:rPr>
              <a:t>Converted to </a:t>
            </a:r>
            <a:r>
              <a:rPr kumimoji="0" lang="en-US" sz="1400" b="1" i="0" u="none" strike="noStrike" kern="1200" cap="none" spc="0" normalizeH="0" baseline="0" noProof="0" dirty="0" err="1">
                <a:ln>
                  <a:noFill/>
                </a:ln>
                <a:solidFill>
                  <a:srgbClr val="FF0000"/>
                </a:solidFill>
                <a:effectLst/>
                <a:uLnTx/>
                <a:uFillTx/>
                <a:latin typeface="Aptos" panose="020B0004020202020204"/>
                <a:ea typeface="+mn-ea"/>
                <a:cs typeface="+mn-cs"/>
              </a:rPr>
              <a:t>DateTime</a:t>
            </a:r>
          </a:p>
        </p:txBody>
      </p:sp>
      <p:sp>
        <p:nvSpPr>
          <p:cNvPr id="30" name="TextBox 29">
            <a:extLst>
              <a:ext uri="{FF2B5EF4-FFF2-40B4-BE49-F238E27FC236}">
                <a16:creationId xmlns:a16="http://schemas.microsoft.com/office/drawing/2014/main" id="{D4097939-1A48-A463-11D4-691ABF986DAF}"/>
              </a:ext>
            </a:extLst>
          </p:cNvPr>
          <p:cNvSpPr txBox="1"/>
          <p:nvPr/>
        </p:nvSpPr>
        <p:spPr>
          <a:xfrm>
            <a:off x="3188174" y="2003599"/>
            <a:ext cx="2629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FF0000"/>
                </a:solidFill>
                <a:effectLst/>
                <a:uLnTx/>
                <a:uFillTx/>
                <a:latin typeface="Aptos" panose="020B0004020202020204"/>
                <a:ea typeface="+mn-ea"/>
                <a:cs typeface="+mn-cs"/>
              </a:rPr>
              <a:t>Before</a:t>
            </a:r>
          </a:p>
        </p:txBody>
      </p:sp>
      <p:sp>
        <p:nvSpPr>
          <p:cNvPr id="31" name="TextBox 30">
            <a:extLst>
              <a:ext uri="{FF2B5EF4-FFF2-40B4-BE49-F238E27FC236}">
                <a16:creationId xmlns:a16="http://schemas.microsoft.com/office/drawing/2014/main" id="{C58B5A0B-E2B6-E8C7-D016-140F6FA3188B}"/>
              </a:ext>
            </a:extLst>
          </p:cNvPr>
          <p:cNvSpPr txBox="1"/>
          <p:nvPr/>
        </p:nvSpPr>
        <p:spPr>
          <a:xfrm>
            <a:off x="8533896" y="2003598"/>
            <a:ext cx="2629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FF0000"/>
                </a:solidFill>
                <a:effectLst/>
                <a:uLnTx/>
                <a:uFillTx/>
                <a:latin typeface="Aptos" panose="020B0004020202020204"/>
                <a:ea typeface="+mn-ea"/>
                <a:cs typeface="+mn-cs"/>
              </a:rPr>
              <a:t>After</a:t>
            </a:r>
          </a:p>
        </p:txBody>
      </p:sp>
      <p:sp>
        <p:nvSpPr>
          <p:cNvPr id="32" name="TextBox 31">
            <a:extLst>
              <a:ext uri="{FF2B5EF4-FFF2-40B4-BE49-F238E27FC236}">
                <a16:creationId xmlns:a16="http://schemas.microsoft.com/office/drawing/2014/main" id="{E2CF9E9B-5BF5-4325-5BB8-90693FE9B908}"/>
              </a:ext>
            </a:extLst>
          </p:cNvPr>
          <p:cNvSpPr txBox="1"/>
          <p:nvPr/>
        </p:nvSpPr>
        <p:spPr>
          <a:xfrm>
            <a:off x="841248" y="1626599"/>
            <a:ext cx="105064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rPr>
              <a:t>We preprocessed the </a:t>
            </a:r>
            <a:r>
              <a:rPr kumimoji="0" lang="en-US" altLang="zh-CN" sz="1800" b="0" i="0" u="none" strike="noStrike" kern="1200" cap="none" spc="0" normalizeH="0" baseline="0" noProof="0" dirty="0">
                <a:ln>
                  <a:noFill/>
                </a:ln>
                <a:solidFill>
                  <a:prstClr val="black"/>
                </a:solidFill>
                <a:effectLst/>
                <a:uLnTx/>
                <a:uFillTx/>
                <a:latin typeface="Aptos" panose="020B0004020202020204"/>
                <a:ea typeface="宋体" panose="02010600030101010101" pitchFamily="2" charset="-122"/>
                <a:cs typeface="+mn-cs"/>
              </a:rPr>
              <a:t>train</a:t>
            </a:r>
            <a:r>
              <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rPr>
              <a:t> data to get it to a point where </a:t>
            </a:r>
            <a:r>
              <a:rPr kumimoji="0" lang="en-US" altLang="zh-CN" sz="1800" b="0" i="0" u="none" strike="noStrike" kern="1200" cap="none" spc="0" normalizeH="0" baseline="0" noProof="0" dirty="0">
                <a:ln>
                  <a:noFill/>
                </a:ln>
                <a:solidFill>
                  <a:prstClr val="black"/>
                </a:solidFill>
                <a:effectLst/>
                <a:uLnTx/>
                <a:uFillTx/>
                <a:latin typeface="Aptos" panose="020B0004020202020204"/>
                <a:ea typeface="宋体" panose="02010600030101010101" pitchFamily="2" charset="-122"/>
                <a:cs typeface="+mn-cs"/>
              </a:rPr>
              <a:t>only valued data left:</a:t>
            </a:r>
            <a:endPar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
        <p:nvSpPr>
          <p:cNvPr id="38" name="Rectangle 37">
            <a:extLst>
              <a:ext uri="{FF2B5EF4-FFF2-40B4-BE49-F238E27FC236}">
                <a16:creationId xmlns:a16="http://schemas.microsoft.com/office/drawing/2014/main" id="{9D620732-239A-07DE-CC6D-7122F536D252}"/>
              </a:ext>
            </a:extLst>
          </p:cNvPr>
          <p:cNvSpPr/>
          <p:nvPr/>
        </p:nvSpPr>
        <p:spPr>
          <a:xfrm>
            <a:off x="2093622" y="3431417"/>
            <a:ext cx="3542924" cy="447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39" name="Rectangle 38">
            <a:extLst>
              <a:ext uri="{FF2B5EF4-FFF2-40B4-BE49-F238E27FC236}">
                <a16:creationId xmlns:a16="http://schemas.microsoft.com/office/drawing/2014/main" id="{6A02B558-BDAD-8203-3339-7E0BE27ECF78}"/>
              </a:ext>
            </a:extLst>
          </p:cNvPr>
          <p:cNvSpPr/>
          <p:nvPr/>
        </p:nvSpPr>
        <p:spPr>
          <a:xfrm>
            <a:off x="2093622" y="4656707"/>
            <a:ext cx="3542924" cy="3117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40" name="Rectangle 39">
            <a:extLst>
              <a:ext uri="{FF2B5EF4-FFF2-40B4-BE49-F238E27FC236}">
                <a16:creationId xmlns:a16="http://schemas.microsoft.com/office/drawing/2014/main" id="{B3DA008B-832C-9460-A518-C1BF19B49589}"/>
              </a:ext>
            </a:extLst>
          </p:cNvPr>
          <p:cNvSpPr/>
          <p:nvPr/>
        </p:nvSpPr>
        <p:spPr>
          <a:xfrm>
            <a:off x="2111298" y="5121477"/>
            <a:ext cx="3542924" cy="5024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41" name="Rectangle 40">
            <a:extLst>
              <a:ext uri="{FF2B5EF4-FFF2-40B4-BE49-F238E27FC236}">
                <a16:creationId xmlns:a16="http://schemas.microsoft.com/office/drawing/2014/main" id="{6A02B558-BDAD-8203-3339-7E0BE27ECF78}"/>
              </a:ext>
            </a:extLst>
          </p:cNvPr>
          <p:cNvSpPr/>
          <p:nvPr/>
        </p:nvSpPr>
        <p:spPr>
          <a:xfrm>
            <a:off x="8588926" y="3566160"/>
            <a:ext cx="301073" cy="18231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cxnSp>
        <p:nvCxnSpPr>
          <p:cNvPr id="45" name="Straight Arrow Connector 44">
            <a:extLst>
              <a:ext uri="{FF2B5EF4-FFF2-40B4-BE49-F238E27FC236}">
                <a16:creationId xmlns:a16="http://schemas.microsoft.com/office/drawing/2014/main" id="{EA8BDBD9-2362-D67F-8CC1-2F75A4A70607}"/>
              </a:ext>
            </a:extLst>
          </p:cNvPr>
          <p:cNvCxnSpPr>
            <a:cxnSpLocks/>
          </p:cNvCxnSpPr>
          <p:nvPr/>
        </p:nvCxnSpPr>
        <p:spPr>
          <a:xfrm flipH="1" flipV="1">
            <a:off x="8785744" y="5486553"/>
            <a:ext cx="398896" cy="4789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28">
            <a:extLst>
              <a:ext uri="{FF2B5EF4-FFF2-40B4-BE49-F238E27FC236}">
                <a16:creationId xmlns:a16="http://schemas.microsoft.com/office/drawing/2014/main" id="{7FC967DA-3261-D79F-3B17-73E0348486C4}"/>
              </a:ext>
            </a:extLst>
          </p:cNvPr>
          <p:cNvSpPr txBox="1"/>
          <p:nvPr/>
        </p:nvSpPr>
        <p:spPr>
          <a:xfrm>
            <a:off x="8688859" y="5954159"/>
            <a:ext cx="1539461"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ptos" panose="020B0004020202020204"/>
                <a:ea typeface="+mn-ea"/>
                <a:cs typeface="+mn-cs"/>
              </a:rPr>
              <a:t>Deleted records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ptos" panose="020B0004020202020204"/>
                <a:ea typeface="+mn-ea"/>
                <a:cs typeface="+mn-cs"/>
              </a:rPr>
              <a:t>with null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0000"/>
              </a:solidFill>
              <a:effectLst/>
              <a:uLnTx/>
              <a:uFillTx/>
              <a:latin typeface="Aptos" panose="020B0004020202020204"/>
              <a:ea typeface="+mn-ea"/>
              <a:cs typeface="+mn-cs"/>
            </a:endParaRPr>
          </a:p>
        </p:txBody>
      </p:sp>
      <p:cxnSp>
        <p:nvCxnSpPr>
          <p:cNvPr id="51" name="Straight Arrow Connector 50">
            <a:extLst>
              <a:ext uri="{FF2B5EF4-FFF2-40B4-BE49-F238E27FC236}">
                <a16:creationId xmlns:a16="http://schemas.microsoft.com/office/drawing/2014/main" id="{04F0A265-F8C2-F42F-083E-193D18D5E2A2}"/>
              </a:ext>
            </a:extLst>
          </p:cNvPr>
          <p:cNvCxnSpPr>
            <a:cxnSpLocks/>
          </p:cNvCxnSpPr>
          <p:nvPr/>
        </p:nvCxnSpPr>
        <p:spPr>
          <a:xfrm flipV="1">
            <a:off x="1594821" y="3658539"/>
            <a:ext cx="449359" cy="13240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F364D3FA-8615-6549-7470-F2B1F15A3360}"/>
              </a:ext>
            </a:extLst>
          </p:cNvPr>
          <p:cNvSpPr/>
          <p:nvPr/>
        </p:nvSpPr>
        <p:spPr>
          <a:xfrm>
            <a:off x="2111298" y="4174729"/>
            <a:ext cx="3542924" cy="3289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cxnSp>
        <p:nvCxnSpPr>
          <p:cNvPr id="57" name="Straight Arrow Connector 56">
            <a:extLst>
              <a:ext uri="{FF2B5EF4-FFF2-40B4-BE49-F238E27FC236}">
                <a16:creationId xmlns:a16="http://schemas.microsoft.com/office/drawing/2014/main" id="{9C0C9243-418D-E646-0D71-D6011E9D7DB4}"/>
              </a:ext>
            </a:extLst>
          </p:cNvPr>
          <p:cNvCxnSpPr>
            <a:cxnSpLocks/>
          </p:cNvCxnSpPr>
          <p:nvPr/>
        </p:nvCxnSpPr>
        <p:spPr>
          <a:xfrm>
            <a:off x="1545379" y="3654937"/>
            <a:ext cx="498801" cy="7308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8A650506-A2CA-8E6A-C36A-A9EB670153D6}"/>
              </a:ext>
            </a:extLst>
          </p:cNvPr>
          <p:cNvSpPr txBox="1"/>
          <p:nvPr/>
        </p:nvSpPr>
        <p:spPr>
          <a:xfrm>
            <a:off x="330882" y="3121973"/>
            <a:ext cx="262942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0B0004020202020204"/>
                <a:ea typeface="+mn-ea"/>
                <a:cs typeface="+mn-cs"/>
              </a:rPr>
              <a:t>Remove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0B0004020202020204"/>
                <a:ea typeface="+mn-ea"/>
                <a:cs typeface="+mn-cs"/>
              </a:rPr>
              <a:t>Origin = Destination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Tree>
    <p:extLst>
      <p:ext uri="{BB962C8B-B14F-4D97-AF65-F5344CB8AC3E}">
        <p14:creationId xmlns:p14="http://schemas.microsoft.com/office/powerpoint/2010/main" val="402116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A55B8A4-A437-4EB0-03CB-4C6471AC1628}"/>
              </a:ext>
            </a:extLst>
          </p:cNvPr>
          <p:cNvSpPr txBox="1"/>
          <p:nvPr/>
        </p:nvSpPr>
        <p:spPr>
          <a:xfrm>
            <a:off x="838200" y="673770"/>
            <a:ext cx="3220329" cy="20272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400" b="1" u="sng" kern="1200" baseline="0" dirty="0">
                <a:solidFill>
                  <a:srgbClr val="FFFFFF"/>
                </a:solidFill>
                <a:latin typeface="+mj-lt"/>
                <a:ea typeface="+mj-ea"/>
                <a:cs typeface="+mj-cs"/>
              </a:rPr>
              <a:t>Carbon Footprint Assessment – </a:t>
            </a:r>
            <a:r>
              <a:rPr lang="en-US" altLang="zh-CN" sz="3400" b="1" u="sng" kern="1200" baseline="0" dirty="0">
                <a:solidFill>
                  <a:srgbClr val="FFFFFF"/>
                </a:solidFill>
                <a:latin typeface="+mj-lt"/>
                <a:ea typeface="+mj-ea"/>
                <a:cs typeface="+mj-cs"/>
              </a:rPr>
              <a:t>Train</a:t>
            </a:r>
            <a:r>
              <a:rPr lang="en-US" sz="3400" b="1" u="sng" kern="1200" dirty="0">
                <a:solidFill>
                  <a:srgbClr val="FFFFFF"/>
                </a:solidFill>
                <a:latin typeface="+mj-lt"/>
                <a:ea typeface="+mj-ea"/>
                <a:cs typeface="+mj-cs"/>
              </a:rPr>
              <a:t> </a:t>
            </a:r>
            <a:r>
              <a:rPr lang="en-US" sz="3400" b="1" u="sng" kern="1200" baseline="0" dirty="0">
                <a:solidFill>
                  <a:srgbClr val="FFFFFF"/>
                </a:solidFill>
                <a:latin typeface="+mj-lt"/>
                <a:ea typeface="+mj-ea"/>
                <a:cs typeface="+mj-cs"/>
              </a:rPr>
              <a:t>Data</a:t>
            </a:r>
            <a:r>
              <a:rPr lang="en-US" sz="3400" kern="1200" baseline="0" dirty="0">
                <a:solidFill>
                  <a:srgbClr val="FFFFFF"/>
                </a:solidFill>
                <a:latin typeface="+mj-lt"/>
                <a:ea typeface="+mj-ea"/>
                <a:cs typeface="+mj-cs"/>
              </a:rPr>
              <a:t>​</a:t>
            </a:r>
            <a:r>
              <a:rPr lang="en-US" sz="3400" kern="1200" dirty="0">
                <a:solidFill>
                  <a:srgbClr val="FFFFFF"/>
                </a:solidFill>
                <a:latin typeface="+mj-lt"/>
                <a:ea typeface="+mj-ea"/>
                <a:cs typeface="+mj-cs"/>
              </a:rPr>
              <a:t>​</a:t>
            </a:r>
            <a:endParaRPr lang="en-US" sz="3400" b="1" u="sng"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B7DA0030-C836-09DB-0325-3C4D379E1870}"/>
              </a:ext>
            </a:extLst>
          </p:cNvPr>
          <p:cNvSpPr txBox="1"/>
          <p:nvPr/>
        </p:nvSpPr>
        <p:spPr>
          <a:xfrm>
            <a:off x="5876968" y="262754"/>
            <a:ext cx="6147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44398">
              <a:spcAft>
                <a:spcPts val="324"/>
              </a:spcAft>
            </a:pPr>
            <a:r>
              <a:rPr lang="en-US" kern="1200" dirty="0">
                <a:solidFill>
                  <a:schemeClr val="tx1"/>
                </a:solidFill>
                <a:latin typeface="+mn-lt"/>
                <a:ea typeface="+mn-ea"/>
                <a:cs typeface="+mn-cs"/>
              </a:rPr>
              <a:t>Variables that were most correlated with the CO2 emission</a:t>
            </a:r>
            <a:endParaRPr lang="en-US" sz="4800" dirty="0"/>
          </a:p>
        </p:txBody>
      </p:sp>
      <p:sp>
        <p:nvSpPr>
          <p:cNvPr id="9" name="TextBox 8">
            <a:extLst>
              <a:ext uri="{FF2B5EF4-FFF2-40B4-BE49-F238E27FC236}">
                <a16:creationId xmlns:a16="http://schemas.microsoft.com/office/drawing/2014/main" id="{77D5A294-0F1C-DC12-BFE2-A61AD1355A1E}"/>
              </a:ext>
            </a:extLst>
          </p:cNvPr>
          <p:cNvSpPr txBox="1"/>
          <p:nvPr/>
        </p:nvSpPr>
        <p:spPr>
          <a:xfrm>
            <a:off x="491613" y="4686565"/>
            <a:ext cx="4834959"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44398">
              <a:spcAft>
                <a:spcPts val="324"/>
              </a:spcAft>
            </a:pPr>
            <a:r>
              <a:rPr lang="en-US" kern="1200" dirty="0">
                <a:solidFill>
                  <a:schemeClr val="tx1"/>
                </a:solidFill>
                <a:latin typeface="+mn-lt"/>
                <a:ea typeface="+mn-ea"/>
                <a:cs typeface="+mn-cs"/>
              </a:rPr>
              <a:t>Use the data to calculate the CO2 per distance.</a:t>
            </a:r>
            <a:endParaRPr lang="en-US" sz="4400" kern="1200" dirty="0">
              <a:solidFill>
                <a:schemeClr val="tx1"/>
              </a:solidFill>
              <a:latin typeface="+mn-lt"/>
              <a:ea typeface="+mn-ea"/>
              <a:cs typeface="+mn-cs"/>
            </a:endParaRPr>
          </a:p>
          <a:p>
            <a:pPr defTabSz="444398">
              <a:spcAft>
                <a:spcPts val="324"/>
              </a:spcAft>
            </a:pPr>
            <a:endParaRPr lang="en-US" kern="1200" dirty="0">
              <a:solidFill>
                <a:schemeClr val="tx1"/>
              </a:solidFill>
              <a:latin typeface="+mn-lt"/>
              <a:ea typeface="+mn-ea"/>
              <a:cs typeface="+mn-cs"/>
            </a:endParaRPr>
          </a:p>
          <a:p>
            <a:pPr defTabSz="444398">
              <a:spcAft>
                <a:spcPts val="324"/>
              </a:spcAft>
            </a:pPr>
            <a:r>
              <a:rPr lang="en-US" kern="1200" dirty="0">
                <a:solidFill>
                  <a:schemeClr val="tx1"/>
                </a:solidFill>
                <a:latin typeface="+mn-lt"/>
                <a:ea typeface="+mn-ea"/>
                <a:cs typeface="+mn-cs"/>
              </a:rPr>
              <a:t>We end up getting around </a:t>
            </a:r>
            <a:r>
              <a:rPr lang="en-US" b="1" kern="1200" dirty="0">
                <a:solidFill>
                  <a:schemeClr val="tx1"/>
                </a:solidFill>
                <a:latin typeface="+mn-lt"/>
                <a:ea typeface="+mn-ea"/>
                <a:cs typeface="+mn-cs"/>
              </a:rPr>
              <a:t>0.0411/0.006 kg CO2 emissions per km </a:t>
            </a:r>
            <a:r>
              <a:rPr lang="en-US" kern="1200" dirty="0">
                <a:solidFill>
                  <a:schemeClr val="tx1"/>
                </a:solidFill>
                <a:latin typeface="+mn-lt"/>
                <a:ea typeface="+mn-ea"/>
                <a:cs typeface="+mn-cs"/>
              </a:rPr>
              <a:t>on average.</a:t>
            </a:r>
            <a:endParaRPr lang="en-US" sz="4400" dirty="0"/>
          </a:p>
        </p:txBody>
      </p:sp>
      <p:grpSp>
        <p:nvGrpSpPr>
          <p:cNvPr id="5" name="Group 4">
            <a:extLst>
              <a:ext uri="{FF2B5EF4-FFF2-40B4-BE49-F238E27FC236}">
                <a16:creationId xmlns:a16="http://schemas.microsoft.com/office/drawing/2014/main" id="{40B6568E-FED2-BD33-176A-F0F90D5D7101}"/>
              </a:ext>
            </a:extLst>
          </p:cNvPr>
          <p:cNvGrpSpPr/>
          <p:nvPr/>
        </p:nvGrpSpPr>
        <p:grpSpPr>
          <a:xfrm>
            <a:off x="6055223" y="734134"/>
            <a:ext cx="3330165" cy="2837004"/>
            <a:chOff x="5764964" y="2349629"/>
            <a:chExt cx="1994963" cy="1769904"/>
          </a:xfrm>
        </p:grpSpPr>
        <p:pic>
          <p:nvPicPr>
            <p:cNvPr id="10" name="Picture 9" descr="A graph with colored lines and numbers&#10;&#10;Description automatically generated">
              <a:extLst>
                <a:ext uri="{FF2B5EF4-FFF2-40B4-BE49-F238E27FC236}">
                  <a16:creationId xmlns:a16="http://schemas.microsoft.com/office/drawing/2014/main" id="{6802DB6F-8E4A-56EE-0F36-750245BC00C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764964" y="2349629"/>
              <a:ext cx="1994963" cy="1769904"/>
            </a:xfrm>
            <a:prstGeom prst="rect">
              <a:avLst/>
            </a:prstGeom>
            <a:ln>
              <a:solidFill>
                <a:schemeClr val="tx1"/>
              </a:solidFill>
            </a:ln>
          </p:spPr>
        </p:pic>
        <p:pic>
          <p:nvPicPr>
            <p:cNvPr id="14" name="Picture 13" descr="A graph with lines and dots&#10;&#10;Description automatically generated">
              <a:extLst>
                <a:ext uri="{FF2B5EF4-FFF2-40B4-BE49-F238E27FC236}">
                  <a16:creationId xmlns:a16="http://schemas.microsoft.com/office/drawing/2014/main" id="{88E77004-7284-D650-CC10-C3235DE27346}"/>
                </a:ext>
              </a:extLst>
            </p:cNvPr>
            <p:cNvPicPr>
              <a:picLocks noChangeAspect="1"/>
            </p:cNvPicPr>
            <p:nvPr/>
          </p:nvPicPr>
          <p:blipFill>
            <a:blip r:embed="rId4"/>
            <a:stretch>
              <a:fillRect/>
            </a:stretch>
          </p:blipFill>
          <p:spPr>
            <a:xfrm>
              <a:off x="7032530" y="3303695"/>
              <a:ext cx="583240" cy="468904"/>
            </a:xfrm>
            <a:prstGeom prst="rect">
              <a:avLst/>
            </a:prstGeom>
            <a:ln>
              <a:solidFill>
                <a:schemeClr val="tx1"/>
              </a:solidFill>
            </a:ln>
          </p:spPr>
        </p:pic>
        <p:sp>
          <p:nvSpPr>
            <p:cNvPr id="11" name="Text Box 1">
              <a:extLst>
                <a:ext uri="{FF2B5EF4-FFF2-40B4-BE49-F238E27FC236}">
                  <a16:creationId xmlns:a16="http://schemas.microsoft.com/office/drawing/2014/main" id="{B43B3B43-5D94-38FD-6CE5-041F2A901CEB}"/>
                </a:ext>
              </a:extLst>
            </p:cNvPr>
            <p:cNvSpPr txBox="1"/>
            <p:nvPr/>
          </p:nvSpPr>
          <p:spPr>
            <a:xfrm>
              <a:off x="6926132" y="3203894"/>
              <a:ext cx="689639" cy="653388"/>
            </a:xfrm>
            <a:prstGeom prst="wedgeEllipseCallout">
              <a:avLst>
                <a:gd name="adj1" fmla="val -140701"/>
                <a:gd name="adj2" fmla="val 34970"/>
              </a:avLst>
            </a:prstGeom>
            <a:noFill/>
            <a:ln w="635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endParaRPr lang="en-GB" sz="1100" dirty="0">
                <a:effectLst/>
                <a:latin typeface="等线" panose="02010600030101010101" pitchFamily="2" charset="-122"/>
                <a:ea typeface="等线" panose="02010600030101010101" pitchFamily="2" charset="-122"/>
                <a:cs typeface="Arial" panose="020B0604020202020204" pitchFamily="34" charset="0"/>
              </a:endParaRPr>
            </a:p>
          </p:txBody>
        </p:sp>
      </p:grpSp>
      <p:pic>
        <p:nvPicPr>
          <p:cNvPr id="2" name="Picture 1" descr="A graph with dots and lines&#10;&#10;Description automatically generated">
            <a:extLst>
              <a:ext uri="{FF2B5EF4-FFF2-40B4-BE49-F238E27FC236}">
                <a16:creationId xmlns:a16="http://schemas.microsoft.com/office/drawing/2014/main" id="{618FF6EF-3A19-4D3F-B60D-819BFAEC73B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5436121" y="3849886"/>
            <a:ext cx="5633597" cy="2837004"/>
          </a:xfrm>
          <a:prstGeom prst="rect">
            <a:avLst/>
          </a:prstGeom>
          <a:ln>
            <a:solidFill>
              <a:schemeClr val="tx1"/>
            </a:solidFill>
          </a:ln>
        </p:spPr>
      </p:pic>
    </p:spTree>
    <p:extLst>
      <p:ext uri="{BB962C8B-B14F-4D97-AF65-F5344CB8AC3E}">
        <p14:creationId xmlns:p14="http://schemas.microsoft.com/office/powerpoint/2010/main" val="72050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55B8A4-A437-4EB0-03CB-4C6471AC1628}"/>
              </a:ext>
            </a:extLst>
          </p:cNvPr>
          <p:cNvSpPr txBox="1"/>
          <p:nvPr/>
        </p:nvSpPr>
        <p:spPr>
          <a:xfrm>
            <a:off x="841248" y="256032"/>
            <a:ext cx="10506456" cy="101498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u="sng" kern="1200" baseline="0">
                <a:solidFill>
                  <a:schemeClr val="tx1"/>
                </a:solidFill>
                <a:latin typeface="+mj-lt"/>
                <a:ea typeface="+mj-ea"/>
                <a:cs typeface="+mj-cs"/>
              </a:rPr>
              <a:t>Carbon Footprint Assessment – </a:t>
            </a:r>
            <a:r>
              <a:rPr lang="en-US" altLang="zh-CN" sz="4400" b="1" u="sng" kern="1200" baseline="0">
                <a:solidFill>
                  <a:schemeClr val="tx1"/>
                </a:solidFill>
                <a:latin typeface="+mj-lt"/>
                <a:ea typeface="+mj-ea"/>
                <a:cs typeface="+mj-cs"/>
              </a:rPr>
              <a:t>Train</a:t>
            </a:r>
            <a:r>
              <a:rPr lang="en-US" sz="4400" b="1" u="sng" kern="1200">
                <a:solidFill>
                  <a:schemeClr val="tx1"/>
                </a:solidFill>
                <a:latin typeface="+mj-lt"/>
                <a:ea typeface="+mj-ea"/>
                <a:cs typeface="+mj-cs"/>
              </a:rPr>
              <a:t> </a:t>
            </a:r>
            <a:r>
              <a:rPr lang="en-US" sz="4400" b="1" u="sng" kern="1200" baseline="0">
                <a:solidFill>
                  <a:schemeClr val="tx1"/>
                </a:solidFill>
                <a:latin typeface="+mj-lt"/>
                <a:ea typeface="+mj-ea"/>
                <a:cs typeface="+mj-cs"/>
              </a:rPr>
              <a:t>Data</a:t>
            </a:r>
            <a:r>
              <a:rPr lang="en-US" sz="4400" kern="1200" baseline="0">
                <a:solidFill>
                  <a:schemeClr val="tx1"/>
                </a:solidFill>
                <a:latin typeface="+mj-lt"/>
                <a:ea typeface="+mj-ea"/>
                <a:cs typeface="+mj-cs"/>
              </a:rPr>
              <a:t>​</a:t>
            </a:r>
            <a:r>
              <a:rPr lang="en-US" sz="4400" kern="1200">
                <a:solidFill>
                  <a:schemeClr val="tx1"/>
                </a:solidFill>
                <a:latin typeface="+mj-lt"/>
                <a:ea typeface="+mj-ea"/>
                <a:cs typeface="+mj-cs"/>
              </a:rPr>
              <a:t>​</a:t>
            </a:r>
            <a:endParaRPr lang="en-US" sz="4400" b="1" u="sng"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 name="Group 1">
            <a:extLst>
              <a:ext uri="{FF2B5EF4-FFF2-40B4-BE49-F238E27FC236}">
                <a16:creationId xmlns:a16="http://schemas.microsoft.com/office/drawing/2014/main" id="{1F81F552-1137-2500-DBFF-921604254B10}"/>
              </a:ext>
            </a:extLst>
          </p:cNvPr>
          <p:cNvGrpSpPr/>
          <p:nvPr/>
        </p:nvGrpSpPr>
        <p:grpSpPr>
          <a:xfrm>
            <a:off x="1882321" y="1765357"/>
            <a:ext cx="8427357" cy="4854899"/>
            <a:chOff x="2126907" y="1928738"/>
            <a:chExt cx="7938185" cy="4359570"/>
          </a:xfrm>
        </p:grpSpPr>
        <p:pic>
          <p:nvPicPr>
            <p:cNvPr id="15" name="Picture 14" descr="A graph of a graph&#10;&#10;Description automatically generated with medium confidence">
              <a:extLst>
                <a:ext uri="{FF2B5EF4-FFF2-40B4-BE49-F238E27FC236}">
                  <a16:creationId xmlns:a16="http://schemas.microsoft.com/office/drawing/2014/main" id="{64E82D15-0E3D-D0FE-9783-E691C1BD0F48}"/>
                </a:ext>
              </a:extLst>
            </p:cNvPr>
            <p:cNvPicPr>
              <a:picLocks noChangeAspect="1"/>
            </p:cNvPicPr>
            <p:nvPr/>
          </p:nvPicPr>
          <p:blipFill>
            <a:blip r:embed="rId2"/>
            <a:stretch>
              <a:fillRect/>
            </a:stretch>
          </p:blipFill>
          <p:spPr>
            <a:xfrm>
              <a:off x="2126907" y="2324059"/>
              <a:ext cx="7938185" cy="3561936"/>
            </a:xfrm>
            <a:prstGeom prst="rect">
              <a:avLst/>
            </a:prstGeom>
          </p:spPr>
        </p:pic>
        <p:sp>
          <p:nvSpPr>
            <p:cNvPr id="8" name="TextBox 7">
              <a:extLst>
                <a:ext uri="{FF2B5EF4-FFF2-40B4-BE49-F238E27FC236}">
                  <a16:creationId xmlns:a16="http://schemas.microsoft.com/office/drawing/2014/main" id="{F17798CB-6C17-3691-CAA3-4AB26829E360}"/>
                </a:ext>
              </a:extLst>
            </p:cNvPr>
            <p:cNvSpPr txBox="1"/>
            <p:nvPr/>
          </p:nvSpPr>
          <p:spPr>
            <a:xfrm>
              <a:off x="4635868" y="1928738"/>
              <a:ext cx="5261585" cy="288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65353">
                <a:spcAft>
                  <a:spcPts val="558"/>
                </a:spcAft>
              </a:pPr>
              <a:r>
                <a:rPr lang="en-US" sz="1488" kern="1200" dirty="0">
                  <a:solidFill>
                    <a:schemeClr val="tx1"/>
                  </a:solidFill>
                  <a:latin typeface="+mn-lt"/>
                  <a:ea typeface="+mn-ea"/>
                  <a:cs typeface="+mn-cs"/>
                </a:rPr>
                <a:t>CO2 emission v</a:t>
              </a:r>
              <a:r>
                <a:rPr lang="en-US" sz="1488" dirty="0"/>
                <a:t>/</a:t>
              </a:r>
              <a:r>
                <a:rPr lang="en-US" sz="1488" kern="1200" dirty="0">
                  <a:solidFill>
                    <a:schemeClr val="tx1"/>
                  </a:solidFill>
                  <a:latin typeface="+mn-lt"/>
                  <a:ea typeface="+mn-ea"/>
                  <a:cs typeface="+mn-cs"/>
                </a:rPr>
                <a:t>s Travel Date</a:t>
              </a:r>
              <a:endParaRPr lang="en-US" sz="1600" dirty="0"/>
            </a:p>
          </p:txBody>
        </p:sp>
        <p:sp>
          <p:nvSpPr>
            <p:cNvPr id="16" name="TextBox 15">
              <a:extLst>
                <a:ext uri="{FF2B5EF4-FFF2-40B4-BE49-F238E27FC236}">
                  <a16:creationId xmlns:a16="http://schemas.microsoft.com/office/drawing/2014/main" id="{0A17F028-C4C4-2B3C-9D94-44352FE66855}"/>
                </a:ext>
              </a:extLst>
            </p:cNvPr>
            <p:cNvSpPr txBox="1"/>
            <p:nvPr/>
          </p:nvSpPr>
          <p:spPr>
            <a:xfrm>
              <a:off x="3265169" y="5967002"/>
              <a:ext cx="5970276" cy="321306"/>
            </a:xfrm>
            <a:prstGeom prst="rect">
              <a:avLst/>
            </a:prstGeom>
            <a:noFill/>
          </p:spPr>
          <p:txBody>
            <a:bodyPr wrap="square" rtlCol="0">
              <a:spAutoFit/>
            </a:bodyPr>
            <a:lstStyle/>
            <a:p>
              <a:pPr defTabSz="850392">
                <a:spcAft>
                  <a:spcPts val="600"/>
                </a:spcAft>
              </a:pPr>
              <a:r>
                <a:rPr lang="en-GB" sz="1488" kern="1200">
                  <a:solidFill>
                    <a:schemeClr val="tx1"/>
                  </a:solidFill>
                  <a:latin typeface="+mn-lt"/>
                  <a:ea typeface="+mn-ea"/>
                  <a:cs typeface="+mn-cs"/>
                </a:rPr>
                <a:t>Currently in a declining state, please prepare for the next railway peak.</a:t>
              </a:r>
              <a:endParaRPr lang="en-GB" sz="1600"/>
            </a:p>
          </p:txBody>
        </p:sp>
      </p:grpSp>
    </p:spTree>
    <p:extLst>
      <p:ext uri="{BB962C8B-B14F-4D97-AF65-F5344CB8AC3E}">
        <p14:creationId xmlns:p14="http://schemas.microsoft.com/office/powerpoint/2010/main" val="41812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A55B8A4-A437-4EB0-03CB-4C6471AC1628}"/>
              </a:ext>
            </a:extLst>
          </p:cNvPr>
          <p:cNvSpPr txBox="1"/>
          <p:nvPr/>
        </p:nvSpPr>
        <p:spPr>
          <a:xfrm>
            <a:off x="1051560" y="4444332"/>
            <a:ext cx="3558466"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200" b="1" u="sng" kern="1200">
                <a:solidFill>
                  <a:schemeClr val="tx1"/>
                </a:solidFill>
                <a:latin typeface="+mj-lt"/>
                <a:ea typeface="+mj-ea"/>
                <a:cs typeface="+mj-cs"/>
              </a:rPr>
              <a:t>Optimisation</a:t>
            </a:r>
            <a:r>
              <a:rPr lang="en-US" sz="3200" b="1" u="sng" kern="1200" dirty="0">
                <a:solidFill>
                  <a:schemeClr val="tx1"/>
                </a:solidFill>
                <a:latin typeface="+mj-lt"/>
                <a:ea typeface="+mj-ea"/>
                <a:cs typeface="+mj-cs"/>
              </a:rPr>
              <a:t> of routes-Train</a:t>
            </a:r>
            <a:r>
              <a:rPr lang="en-US" sz="3200" kern="1200" dirty="0">
                <a:solidFill>
                  <a:schemeClr val="tx1"/>
                </a:solidFill>
                <a:latin typeface="+mj-lt"/>
                <a:ea typeface="+mj-ea"/>
                <a:cs typeface="+mj-cs"/>
              </a:rPr>
              <a:t>​</a:t>
            </a:r>
            <a:endParaRPr lang="en-US" sz="3200" b="1" u="sng" kern="1200" dirty="0">
              <a:solidFill>
                <a:schemeClr val="tx1"/>
              </a:solidFill>
              <a:latin typeface="+mj-lt"/>
              <a:ea typeface="+mj-ea"/>
              <a:cs typeface="+mj-cs"/>
            </a:endParaRPr>
          </a:p>
        </p:txBody>
      </p:sp>
      <p:pic>
        <p:nvPicPr>
          <p:cNvPr id="5" name="Picture 4" descr="A graph with blue and orange bars&#10;&#10;Description automatically generated">
            <a:extLst>
              <a:ext uri="{FF2B5EF4-FFF2-40B4-BE49-F238E27FC236}">
                <a16:creationId xmlns:a16="http://schemas.microsoft.com/office/drawing/2014/main" id="{0B6BD8F4-8B11-A78B-B804-0451EB2A25A2}"/>
              </a:ext>
            </a:extLst>
          </p:cNvPr>
          <p:cNvPicPr>
            <a:picLocks noChangeAspect="1"/>
          </p:cNvPicPr>
          <p:nvPr/>
        </p:nvPicPr>
        <p:blipFill rotWithShape="1">
          <a:blip r:embed="rId2"/>
          <a:srcRect t="-1" b="-11923"/>
          <a:stretch/>
        </p:blipFill>
        <p:spPr>
          <a:xfrm>
            <a:off x="1061285" y="374904"/>
            <a:ext cx="10157822" cy="3609664"/>
          </a:xfrm>
          <a:prstGeom prst="rect">
            <a:avLst/>
          </a:prstGeom>
        </p:spPr>
      </p:pic>
      <p:sp>
        <p:nvSpPr>
          <p:cNvPr id="14" name="Rectangle 13">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8BBA440-EDF0-F319-EFDB-9467E3778A23}"/>
              </a:ext>
            </a:extLst>
          </p:cNvPr>
          <p:cNvSpPr txBox="1"/>
          <p:nvPr/>
        </p:nvSpPr>
        <p:spPr>
          <a:xfrm>
            <a:off x="5349240" y="4440602"/>
            <a:ext cx="6007608"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b="1"/>
              <a:t>COMPARISON</a:t>
            </a:r>
            <a:r>
              <a:rPr lang="en-US"/>
              <a:t> TRAIN v.s. PLANE</a:t>
            </a:r>
          </a:p>
          <a:p>
            <a:pPr indent="-228600">
              <a:lnSpc>
                <a:spcPct val="90000"/>
              </a:lnSpc>
              <a:spcAft>
                <a:spcPts val="600"/>
              </a:spcAft>
              <a:buFont typeface="Arial" panose="020B0604020202020204" pitchFamily="34" charset="0"/>
              <a:buChar char="•"/>
            </a:pPr>
            <a:r>
              <a:rPr lang="en-US"/>
              <a:t>CO2 emissions kg/km on average : </a:t>
            </a:r>
          </a:p>
          <a:p>
            <a:pPr indent="-228600">
              <a:lnSpc>
                <a:spcPct val="90000"/>
              </a:lnSpc>
              <a:spcAft>
                <a:spcPts val="600"/>
              </a:spcAft>
              <a:buFont typeface="Arial" panose="020B0604020202020204" pitchFamily="34" charset="0"/>
              <a:buChar char="•"/>
            </a:pPr>
            <a:r>
              <a:rPr lang="en-US"/>
              <a:t>         0.0411/0.006  (Train) v.s. 0.2233 (Plane)</a:t>
            </a:r>
          </a:p>
          <a:p>
            <a:pPr marL="285750" indent="-228600">
              <a:lnSpc>
                <a:spcPct val="90000"/>
              </a:lnSpc>
              <a:spcAft>
                <a:spcPts val="600"/>
              </a:spcAft>
              <a:buFont typeface="Arial" panose="020B0604020202020204" pitchFamily="34" charset="0"/>
              <a:buChar char="•"/>
            </a:pPr>
            <a:r>
              <a:rPr lang="en-US"/>
              <a:t>Wider distribution of train stations (both urban and rural) v.s. airports</a:t>
            </a:r>
          </a:p>
        </p:txBody>
      </p:sp>
    </p:spTree>
    <p:extLst>
      <p:ext uri="{BB962C8B-B14F-4D97-AF65-F5344CB8AC3E}">
        <p14:creationId xmlns:p14="http://schemas.microsoft.com/office/powerpoint/2010/main" val="340774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3771" y="1004280"/>
            <a:ext cx="4878275" cy="1087819"/>
          </a:xfrm>
        </p:spPr>
        <p:txBody>
          <a:bodyPr anchor="b">
            <a:normAutofit/>
          </a:bodyPr>
          <a:lstStyle/>
          <a:p>
            <a:r>
              <a:rPr lang="en-GB" sz="3400" b="1" dirty="0"/>
              <a:t>D</a:t>
            </a:r>
            <a:r>
              <a:rPr lang="en-US" altLang="zh-CN" sz="3400" b="1" dirty="0"/>
              <a:t>ata </a:t>
            </a:r>
            <a:r>
              <a:rPr lang="en-GB" sz="3400" b="1" dirty="0"/>
              <a:t>P</a:t>
            </a:r>
            <a:r>
              <a:rPr lang="en-US" altLang="zh-CN" sz="3400" b="1" dirty="0"/>
              <a:t>reprocessing Stage</a:t>
            </a:r>
            <a:endParaRPr lang="en-GB" sz="3400" b="1" dirty="0"/>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11480" y="2684095"/>
            <a:ext cx="4443154" cy="3492868"/>
          </a:xfrm>
        </p:spPr>
        <p:txBody>
          <a:bodyPr>
            <a:normAutofit/>
          </a:bodyPr>
          <a:lstStyle/>
          <a:p>
            <a:pPr>
              <a:spcBef>
                <a:spcPts val="1200"/>
              </a:spcBef>
            </a:pPr>
            <a:r>
              <a:rPr lang="en-US" altLang="zh-CN" sz="1700"/>
              <a:t>There are only 5 missing values in ’Employee ID’ and 3 missing values in ’Ticket Expense’. Drop the rows that have the missing values. </a:t>
            </a:r>
          </a:p>
          <a:p>
            <a:pPr>
              <a:spcBef>
                <a:spcPts val="1200"/>
              </a:spcBef>
            </a:pPr>
            <a:r>
              <a:rPr lang="en-US" altLang="zh-CN" sz="1700"/>
              <a:t>Some outliers can be found according to the box plot1.</a:t>
            </a:r>
          </a:p>
          <a:p>
            <a:pPr>
              <a:spcBef>
                <a:spcPts val="1200"/>
              </a:spcBef>
            </a:pPr>
            <a:r>
              <a:rPr lang="en-US" altLang="zh-CN" sz="1700"/>
              <a:t>’Segment Count’ means the number of tickets, and the outliers</a:t>
            </a:r>
            <a:r>
              <a:rPr lang="en-US" altLang="zh-CN" sz="1700" b="1"/>
              <a:t> </a:t>
            </a:r>
            <a:r>
              <a:rPr lang="en-US" altLang="zh-CN" sz="1700"/>
              <a:t>of</a:t>
            </a:r>
            <a:r>
              <a:rPr lang="en-US" altLang="zh-CN" sz="1700" b="1"/>
              <a:t> ’Mileage’,’ Carbon Emission’, and ’Ticket Expense’ </a:t>
            </a:r>
            <a:r>
              <a:rPr lang="en-US" altLang="zh-CN" sz="1700"/>
              <a:t>are attributed to the large number of ’Segment Count’</a:t>
            </a:r>
          </a:p>
          <a:p>
            <a:pPr marL="0" indent="0">
              <a:spcBef>
                <a:spcPts val="1200"/>
              </a:spcBef>
              <a:buNone/>
            </a:pPr>
            <a:r>
              <a:rPr lang="en-US" altLang="zh-CN" sz="1700"/>
              <a:t> </a:t>
            </a:r>
            <a:endParaRPr lang="en-GB" sz="1700"/>
          </a:p>
        </p:txBody>
      </p:sp>
      <p:pic>
        <p:nvPicPr>
          <p:cNvPr id="7" name="图片 6" descr="A white sheet with a red green and black graph&#10;&#10;Description automatically generated with medium confidence">
            <a:extLst>
              <a:ext uri="{FF2B5EF4-FFF2-40B4-BE49-F238E27FC236}">
                <a16:creationId xmlns:a16="http://schemas.microsoft.com/office/drawing/2014/main" id="{D7C08737-5DDC-428A-9F77-438206422597}"/>
              </a:ext>
            </a:extLst>
          </p:cNvPr>
          <p:cNvPicPr>
            <a:picLocks noChangeAspect="1"/>
          </p:cNvPicPr>
          <p:nvPr/>
        </p:nvPicPr>
        <p:blipFill>
          <a:blip r:embed="rId3"/>
          <a:stretch>
            <a:fillRect/>
          </a:stretch>
        </p:blipFill>
        <p:spPr>
          <a:xfrm>
            <a:off x="5385816" y="1581904"/>
            <a:ext cx="6440424" cy="3638838"/>
          </a:xfrm>
          <a:prstGeom prst="rect">
            <a:avLst/>
          </a:prstGeom>
        </p:spPr>
      </p:pic>
    </p:spTree>
    <p:extLst>
      <p:ext uri="{BB962C8B-B14F-4D97-AF65-F5344CB8AC3E}">
        <p14:creationId xmlns:p14="http://schemas.microsoft.com/office/powerpoint/2010/main" val="11659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79" y="991443"/>
            <a:ext cx="5045424" cy="1087819"/>
          </a:xfrm>
        </p:spPr>
        <p:txBody>
          <a:bodyPr vert="horz" lIns="91440" tIns="45720" rIns="91440" bIns="45720" rtlCol="0" anchor="b">
            <a:normAutofit/>
          </a:bodyPr>
          <a:lstStyle/>
          <a:p>
            <a:r>
              <a:rPr lang="en-US" sz="3400" b="1" kern="1200" dirty="0">
                <a:solidFill>
                  <a:schemeClr val="tx1"/>
                </a:solidFill>
                <a:latin typeface="+mj-lt"/>
                <a:ea typeface="+mj-ea"/>
                <a:cs typeface="+mj-cs"/>
              </a:rPr>
              <a:t>Exploratory Data Analysis</a:t>
            </a:r>
          </a:p>
        </p:txBody>
      </p:sp>
      <p:sp>
        <p:nvSpPr>
          <p:cNvPr id="34" name="Rectangle 3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2">
            <a:extLst>
              <a:ext uri="{FF2B5EF4-FFF2-40B4-BE49-F238E27FC236}">
                <a16:creationId xmlns:a16="http://schemas.microsoft.com/office/drawing/2014/main" id="{0406BBFF-0870-A818-57D5-A96DF486434E}"/>
              </a:ext>
            </a:extLst>
          </p:cNvPr>
          <p:cNvSpPr txBox="1">
            <a:spLocks/>
          </p:cNvSpPr>
          <p:nvPr/>
        </p:nvSpPr>
        <p:spPr bwMode="auto">
          <a:xfrm>
            <a:off x="411480" y="2684095"/>
            <a:ext cx="4443154" cy="1946899"/>
          </a:xfrm>
          <a:prstGeom prst="rect">
            <a:avLst/>
          </a:prstGeom>
        </p:spPr>
        <p:txBody>
          <a:bodyPr vert="horz" lIns="91440" tIns="45720" rIns="91440" bIns="45720" numCol="1" rtlCol="0" anchorCtr="0" compatLnSpc="1">
            <a:prstTxWarp prst="textNoShape">
              <a:avLst/>
            </a:prstTxWarp>
            <a:normAutofit/>
          </a:bodyPr>
          <a:lstStyle>
            <a:lvl1pPr marL="342900" indent="-342900" algn="l" rtl="0" fontAlgn="base">
              <a:spcBef>
                <a:spcPct val="20000"/>
              </a:spcBef>
              <a:spcAft>
                <a:spcPct val="0"/>
              </a:spcAft>
              <a:buFont typeface="Arial" pitchFamily="34" charset="0"/>
              <a:buChar char="•"/>
              <a:defRPr sz="2800" kern="1200" baseline="0">
                <a:solidFill>
                  <a:schemeClr val="bg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400" kern="1200" baseline="0">
                <a:solidFill>
                  <a:schemeClr val="bg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400" kern="1200" baseline="0">
                <a:solidFill>
                  <a:schemeClr val="bg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400" kern="1200" baseline="0">
                <a:solidFill>
                  <a:schemeClr val="bg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400" kern="12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65" indent="-228600">
              <a:lnSpc>
                <a:spcPct val="90000"/>
              </a:lnSpc>
              <a:spcBef>
                <a:spcPts val="1020"/>
              </a:spcBef>
            </a:pPr>
            <a:r>
              <a:rPr lang="en-US" sz="1800" baseline="0">
                <a:solidFill>
                  <a:schemeClr val="tx1"/>
                </a:solidFill>
                <a:latin typeface="+mn-lt"/>
                <a:cs typeface="+mn-cs"/>
              </a:rPr>
              <a:t>To deal with the outliers of the three columns, I created three more columns to reflect the individual mileage, carbon emission, and expense per ticket, which are 'Mileage Per ticket', 'Ticket Expense Per ticket', and 'Carbon Emission Per ticket’.</a:t>
            </a:r>
            <a:endParaRPr lang="en-US" sz="1800" baseline="0" dirty="0">
              <a:solidFill>
                <a:schemeClr val="tx1"/>
              </a:solidFill>
              <a:latin typeface="+mn-lt"/>
              <a:cs typeface="+mn-cs"/>
            </a:endParaRPr>
          </a:p>
        </p:txBody>
      </p:sp>
      <p:pic>
        <p:nvPicPr>
          <p:cNvPr id="7" name="图片 6">
            <a:extLst>
              <a:ext uri="{FF2B5EF4-FFF2-40B4-BE49-F238E27FC236}">
                <a16:creationId xmlns:a16="http://schemas.microsoft.com/office/drawing/2014/main" id="{D41D8FC6-F0E7-B56A-C488-D2C7A8A64DCF}"/>
              </a:ext>
            </a:extLst>
          </p:cNvPr>
          <p:cNvPicPr>
            <a:picLocks noChangeAspect="1"/>
          </p:cNvPicPr>
          <p:nvPr/>
        </p:nvPicPr>
        <p:blipFill>
          <a:blip r:embed="rId3"/>
          <a:stretch>
            <a:fillRect/>
          </a:stretch>
        </p:blipFill>
        <p:spPr>
          <a:xfrm>
            <a:off x="5830388" y="625683"/>
            <a:ext cx="5551280" cy="5551280"/>
          </a:xfrm>
          <a:prstGeom prst="rect">
            <a:avLst/>
          </a:prstGeom>
        </p:spPr>
      </p:pic>
      <p:sp>
        <p:nvSpPr>
          <p:cNvPr id="3" name="Content Placeholder 2"/>
          <p:cNvSpPr>
            <a:spLocks/>
          </p:cNvSpPr>
          <p:nvPr/>
        </p:nvSpPr>
        <p:spPr>
          <a:xfrm>
            <a:off x="2529791" y="1926266"/>
            <a:ext cx="7002737" cy="4227844"/>
          </a:xfrm>
          <a:prstGeom prst="rect">
            <a:avLst/>
          </a:prstGeom>
          <a:noFill/>
          <a:ln>
            <a:noFill/>
          </a:ln>
        </p:spPr>
        <p:txBody>
          <a:bodyPr/>
          <a:lstStyle/>
          <a:p>
            <a:pPr defTabSz="777240">
              <a:spcBef>
                <a:spcPts val="1020"/>
              </a:spcBef>
            </a:pPr>
            <a:r>
              <a:rPr lang="en-US" altLang="zh-CN" sz="1700" kern="1200">
                <a:solidFill>
                  <a:schemeClr val="tx1"/>
                </a:solidFill>
                <a:latin typeface="+mn-lt"/>
                <a:ea typeface="+mn-ea"/>
                <a:cs typeface="+mn-cs"/>
              </a:rPr>
              <a:t> </a:t>
            </a:r>
            <a:endParaRPr lang="en-GB" sz="3200"/>
          </a:p>
        </p:txBody>
      </p:sp>
    </p:spTree>
    <p:extLst>
      <p:ext uri="{BB962C8B-B14F-4D97-AF65-F5344CB8AC3E}">
        <p14:creationId xmlns:p14="http://schemas.microsoft.com/office/powerpoint/2010/main" val="10170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55B8A4-A437-4EB0-03CB-4C6471AC1628}"/>
              </a:ext>
            </a:extLst>
          </p:cNvPr>
          <p:cNvSpPr txBox="1"/>
          <p:nvPr/>
        </p:nvSpPr>
        <p:spPr>
          <a:xfrm>
            <a:off x="841248" y="256032"/>
            <a:ext cx="10506456" cy="101498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GB" sz="4400" b="1" dirty="0"/>
              <a:t>Traffic pattern analysis</a:t>
            </a:r>
            <a:endParaRPr lang="en-US" sz="4400" b="1" u="sng" kern="1200" dirty="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 name="组合 8">
            <a:extLst>
              <a:ext uri="{FF2B5EF4-FFF2-40B4-BE49-F238E27FC236}">
                <a16:creationId xmlns:a16="http://schemas.microsoft.com/office/drawing/2014/main" id="{9830A426-1657-F547-ACCB-AB417417CAE1}"/>
              </a:ext>
            </a:extLst>
          </p:cNvPr>
          <p:cNvGrpSpPr/>
          <p:nvPr/>
        </p:nvGrpSpPr>
        <p:grpSpPr>
          <a:xfrm>
            <a:off x="2215011" y="1933438"/>
            <a:ext cx="7761978" cy="4430614"/>
            <a:chOff x="611560" y="1436752"/>
            <a:chExt cx="7750863" cy="4769768"/>
          </a:xfrm>
        </p:grpSpPr>
        <p:pic>
          <p:nvPicPr>
            <p:cNvPr id="5" name="图片 7">
              <a:extLst>
                <a:ext uri="{FF2B5EF4-FFF2-40B4-BE49-F238E27FC236}">
                  <a16:creationId xmlns:a16="http://schemas.microsoft.com/office/drawing/2014/main" id="{C5B36A10-C972-7B4B-3EC6-10B4EBB6AF5B}"/>
                </a:ext>
              </a:extLst>
            </p:cNvPr>
            <p:cNvPicPr>
              <a:picLocks noChangeAspect="1"/>
            </p:cNvPicPr>
            <p:nvPr/>
          </p:nvPicPr>
          <p:blipFill>
            <a:blip r:embed="rId3"/>
            <a:stretch>
              <a:fillRect/>
            </a:stretch>
          </p:blipFill>
          <p:spPr>
            <a:xfrm>
              <a:off x="4572000" y="1436752"/>
              <a:ext cx="3790423" cy="4769768"/>
            </a:xfrm>
            <a:prstGeom prst="rect">
              <a:avLst/>
            </a:prstGeom>
          </p:spPr>
        </p:pic>
        <p:pic>
          <p:nvPicPr>
            <p:cNvPr id="6" name="图片 9">
              <a:extLst>
                <a:ext uri="{FF2B5EF4-FFF2-40B4-BE49-F238E27FC236}">
                  <a16:creationId xmlns:a16="http://schemas.microsoft.com/office/drawing/2014/main" id="{421C650C-D708-2DBF-1FB4-4CC405E1925A}"/>
                </a:ext>
              </a:extLst>
            </p:cNvPr>
            <p:cNvPicPr>
              <a:picLocks noChangeAspect="1"/>
            </p:cNvPicPr>
            <p:nvPr/>
          </p:nvPicPr>
          <p:blipFill>
            <a:blip r:embed="rId4"/>
            <a:stretch>
              <a:fillRect/>
            </a:stretch>
          </p:blipFill>
          <p:spPr>
            <a:xfrm>
              <a:off x="611560" y="1436752"/>
              <a:ext cx="3731487" cy="4769768"/>
            </a:xfrm>
            <a:prstGeom prst="rect">
              <a:avLst/>
            </a:prstGeom>
          </p:spPr>
        </p:pic>
      </p:grpSp>
    </p:spTree>
    <p:extLst>
      <p:ext uri="{BB962C8B-B14F-4D97-AF65-F5344CB8AC3E}">
        <p14:creationId xmlns:p14="http://schemas.microsoft.com/office/powerpoint/2010/main" val="83732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55B8A4-A437-4EB0-03CB-4C6471AC1628}"/>
              </a:ext>
            </a:extLst>
          </p:cNvPr>
          <p:cNvSpPr txBox="1"/>
          <p:nvPr/>
        </p:nvSpPr>
        <p:spPr>
          <a:xfrm>
            <a:off x="841248" y="256032"/>
            <a:ext cx="10506456" cy="101498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dirty="0"/>
              <a:t>Travel P</a:t>
            </a:r>
            <a:r>
              <a:rPr lang="en-US" altLang="zh-CN" sz="4400" b="1" dirty="0"/>
              <a:t>attern</a:t>
            </a:r>
            <a:endParaRPr lang="en-US" sz="4400" b="1" u="sng" kern="1200" dirty="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2">
            <a:extLst>
              <a:ext uri="{FF2B5EF4-FFF2-40B4-BE49-F238E27FC236}">
                <a16:creationId xmlns:a16="http://schemas.microsoft.com/office/drawing/2014/main" id="{31296A3D-9E54-55D8-2693-A7D0689C5732}"/>
              </a:ext>
            </a:extLst>
          </p:cNvPr>
          <p:cNvSpPr txBox="1">
            <a:spLocks/>
          </p:cNvSpPr>
          <p:nvPr/>
        </p:nvSpPr>
        <p:spPr>
          <a:xfrm>
            <a:off x="2997831" y="1599185"/>
            <a:ext cx="8229600" cy="4968552"/>
          </a:xfrm>
          <a:prstGeom prst="rect">
            <a:avLst/>
          </a:prstGeom>
          <a:no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200"/>
              </a:spcBef>
            </a:pPr>
            <a:r>
              <a:rPr lang="en-US" altLang="zh-CN" sz="2000"/>
              <a:t> </a:t>
            </a:r>
            <a:endParaRPr lang="en-GB" sz="3200" dirty="0"/>
          </a:p>
        </p:txBody>
      </p:sp>
      <p:sp>
        <p:nvSpPr>
          <p:cNvPr id="7" name="Content Placeholder 2">
            <a:extLst>
              <a:ext uri="{FF2B5EF4-FFF2-40B4-BE49-F238E27FC236}">
                <a16:creationId xmlns:a16="http://schemas.microsoft.com/office/drawing/2014/main" id="{07AAECF9-44FA-3A16-56F6-C7E816531487}"/>
              </a:ext>
            </a:extLst>
          </p:cNvPr>
          <p:cNvSpPr txBox="1">
            <a:spLocks/>
          </p:cNvSpPr>
          <p:nvPr/>
        </p:nvSpPr>
        <p:spPr bwMode="auto">
          <a:xfrm>
            <a:off x="3150231" y="1751585"/>
            <a:ext cx="8229600"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itchFamily="34" charset="0"/>
              <a:buChar char="•"/>
              <a:defRPr sz="2800" kern="1200" baseline="0">
                <a:solidFill>
                  <a:schemeClr val="bg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400" kern="1200" baseline="0">
                <a:solidFill>
                  <a:schemeClr val="bg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400" kern="1200" baseline="0">
                <a:solidFill>
                  <a:schemeClr val="bg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400" kern="1200" baseline="0">
                <a:solidFill>
                  <a:schemeClr val="bg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400" kern="12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1400" dirty="0"/>
              <a:t> </a:t>
            </a:r>
            <a:endParaRPr lang="en-GB" sz="3200" dirty="0"/>
          </a:p>
        </p:txBody>
      </p:sp>
      <p:pic>
        <p:nvPicPr>
          <p:cNvPr id="8" name="图片 10">
            <a:extLst>
              <a:ext uri="{FF2B5EF4-FFF2-40B4-BE49-F238E27FC236}">
                <a16:creationId xmlns:a16="http://schemas.microsoft.com/office/drawing/2014/main" id="{8D1D6501-0B86-BC26-2E94-AC3AE8BAA827}"/>
              </a:ext>
            </a:extLst>
          </p:cNvPr>
          <p:cNvPicPr>
            <a:picLocks noChangeAspect="1"/>
          </p:cNvPicPr>
          <p:nvPr/>
        </p:nvPicPr>
        <p:blipFill>
          <a:blip r:embed="rId3"/>
          <a:stretch>
            <a:fillRect/>
          </a:stretch>
        </p:blipFill>
        <p:spPr>
          <a:xfrm>
            <a:off x="3717911" y="1887217"/>
            <a:ext cx="6192688" cy="4356738"/>
          </a:xfrm>
          <a:prstGeom prst="rect">
            <a:avLst/>
          </a:prstGeom>
        </p:spPr>
      </p:pic>
      <p:pic>
        <p:nvPicPr>
          <p:cNvPr id="9" name="图片 9">
            <a:extLst>
              <a:ext uri="{FF2B5EF4-FFF2-40B4-BE49-F238E27FC236}">
                <a16:creationId xmlns:a16="http://schemas.microsoft.com/office/drawing/2014/main" id="{0626F6CD-1700-613B-67C6-848326FE7926}"/>
              </a:ext>
            </a:extLst>
          </p:cNvPr>
          <p:cNvPicPr>
            <a:picLocks noChangeAspect="1"/>
          </p:cNvPicPr>
          <p:nvPr/>
        </p:nvPicPr>
        <p:blipFill rotWithShape="1">
          <a:blip r:embed="rId4"/>
          <a:srcRect b="38011"/>
          <a:stretch/>
        </p:blipFill>
        <p:spPr>
          <a:xfrm>
            <a:off x="2997831" y="1388075"/>
            <a:ext cx="6621780" cy="5332062"/>
          </a:xfrm>
          <a:prstGeom prst="rect">
            <a:avLst/>
          </a:prstGeom>
        </p:spPr>
      </p:pic>
      <p:pic>
        <p:nvPicPr>
          <p:cNvPr id="10" name="图片 14">
            <a:extLst>
              <a:ext uri="{FF2B5EF4-FFF2-40B4-BE49-F238E27FC236}">
                <a16:creationId xmlns:a16="http://schemas.microsoft.com/office/drawing/2014/main" id="{61C5C8F3-CE33-1BB3-A7BB-0E6757BE0CCE}"/>
              </a:ext>
            </a:extLst>
          </p:cNvPr>
          <p:cNvPicPr>
            <a:picLocks noChangeAspect="1"/>
          </p:cNvPicPr>
          <p:nvPr/>
        </p:nvPicPr>
        <p:blipFill>
          <a:blip r:embed="rId5"/>
          <a:stretch>
            <a:fillRect/>
          </a:stretch>
        </p:blipFill>
        <p:spPr>
          <a:xfrm>
            <a:off x="2963377" y="2219637"/>
            <a:ext cx="8603309" cy="4032448"/>
          </a:xfrm>
          <a:prstGeom prst="rect">
            <a:avLst/>
          </a:prstGeom>
        </p:spPr>
      </p:pic>
    </p:spTree>
    <p:extLst>
      <p:ext uri="{BB962C8B-B14F-4D97-AF65-F5344CB8AC3E}">
        <p14:creationId xmlns:p14="http://schemas.microsoft.com/office/powerpoint/2010/main" val="81128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xit" presetSubtype="10" fill="hold" nodeType="clickEffect">
                                  <p:stCondLst>
                                    <p:cond delay="0"/>
                                  </p:stCondLst>
                                  <p:childTnLst>
                                    <p:animEffect transition="out" filter="randombar(horizontal)">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7686" y="584900"/>
            <a:ext cx="5620255" cy="1087819"/>
          </a:xfrm>
        </p:spPr>
        <p:txBody>
          <a:bodyPr anchor="b">
            <a:normAutofit/>
          </a:bodyPr>
          <a:lstStyle/>
          <a:p>
            <a:r>
              <a:rPr lang="en-GB" sz="3400" b="1" dirty="0"/>
              <a:t>Analysis on Hotel Dataset</a:t>
            </a:r>
            <a:br>
              <a:rPr lang="en-GB" sz="3400" b="1" dirty="0"/>
            </a:br>
            <a:r>
              <a:rPr lang="en-GB" sz="1600" b="1" dirty="0"/>
              <a:t>Distribution of Main Market</a:t>
            </a:r>
            <a:endParaRPr lang="en-GB" sz="3400" b="1" dirty="0"/>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85D399ED-F038-5CFC-08BA-A45B667EF513}"/>
              </a:ext>
            </a:extLst>
          </p:cNvPr>
          <p:cNvPicPr>
            <a:picLocks noChangeAspect="1"/>
          </p:cNvPicPr>
          <p:nvPr/>
        </p:nvPicPr>
        <p:blipFill>
          <a:blip r:embed="rId3"/>
          <a:stretch>
            <a:fillRect/>
          </a:stretch>
        </p:blipFill>
        <p:spPr>
          <a:xfrm>
            <a:off x="297686" y="1804646"/>
            <a:ext cx="6016787" cy="4953793"/>
          </a:xfrm>
          <a:prstGeom prst="rect">
            <a:avLst/>
          </a:prstGeom>
        </p:spPr>
      </p:pic>
      <p:graphicFrame>
        <p:nvGraphicFramePr>
          <p:cNvPr id="8" name="Chart 7">
            <a:extLst>
              <a:ext uri="{FF2B5EF4-FFF2-40B4-BE49-F238E27FC236}">
                <a16:creationId xmlns:a16="http://schemas.microsoft.com/office/drawing/2014/main" id="{71A64C4D-1DC1-3F48-0168-81019840655A}"/>
              </a:ext>
            </a:extLst>
          </p:cNvPr>
          <p:cNvGraphicFramePr/>
          <p:nvPr/>
        </p:nvGraphicFramePr>
        <p:xfrm>
          <a:off x="6880529" y="2456527"/>
          <a:ext cx="4499113" cy="4301912"/>
        </p:xfrm>
        <a:graphic>
          <a:graphicData uri="http://schemas.openxmlformats.org/drawingml/2006/chart">
            <c:chart xmlns:c="http://schemas.openxmlformats.org/drawingml/2006/chart" xmlns:r="http://schemas.openxmlformats.org/officeDocument/2006/relationships" r:id="rId4"/>
          </a:graphicData>
        </a:graphic>
      </p:graphicFrame>
      <p:sp>
        <p:nvSpPr>
          <p:cNvPr id="9" name="Title 8">
            <a:extLst>
              <a:ext uri="{FF2B5EF4-FFF2-40B4-BE49-F238E27FC236}">
                <a16:creationId xmlns:a16="http://schemas.microsoft.com/office/drawing/2014/main" id="{BD08FA64-5229-C9FF-7CC3-B7094A5526DD}"/>
              </a:ext>
            </a:extLst>
          </p:cNvPr>
          <p:cNvSpPr txBox="1">
            <a:spLocks/>
          </p:cNvSpPr>
          <p:nvPr/>
        </p:nvSpPr>
        <p:spPr>
          <a:xfrm>
            <a:off x="6888455" y="694798"/>
            <a:ext cx="4014771" cy="22251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1600" b="1">
                <a:latin typeface="Times New Roman" panose="02020603050405020304" pitchFamily="18" charset="0"/>
                <a:cs typeface="Times New Roman" panose="02020603050405020304" pitchFamily="18" charset="0"/>
              </a:rPr>
              <a:t>Conversion factor as DEFRA (UK.GOV)</a:t>
            </a:r>
            <a:endParaRPr lang="en-VN" sz="1600" b="1" dirty="0">
              <a:latin typeface="Times New Roman" panose="02020603050405020304" pitchFamily="18"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D39B06EC-45A3-26FA-AF49-C62974A44222}"/>
              </a:ext>
            </a:extLst>
          </p:cNvPr>
          <p:cNvGraphicFramePr>
            <a:graphicFrameLocks noChangeAspect="1"/>
          </p:cNvGraphicFramePr>
          <p:nvPr/>
        </p:nvGraphicFramePr>
        <p:xfrm>
          <a:off x="6888456" y="888719"/>
          <a:ext cx="4428744" cy="1203380"/>
        </p:xfrm>
        <a:graphic>
          <a:graphicData uri="http://schemas.openxmlformats.org/presentationml/2006/ole">
            <mc:AlternateContent xmlns:mc="http://schemas.openxmlformats.org/markup-compatibility/2006">
              <mc:Choice xmlns:v="urn:schemas-microsoft-com:vml" Requires="v">
                <p:oleObj name="Worksheet" r:id="rId5" imgW="4191000" imgH="965200" progId="Excel.Sheet.12">
                  <p:embed/>
                </p:oleObj>
              </mc:Choice>
              <mc:Fallback>
                <p:oleObj name="Worksheet" r:id="rId5" imgW="4191000" imgH="965200" progId="Excel.Sheet.12">
                  <p:embed/>
                  <p:pic>
                    <p:nvPicPr>
                      <p:cNvPr id="10" name="Object 9">
                        <a:extLst>
                          <a:ext uri="{FF2B5EF4-FFF2-40B4-BE49-F238E27FC236}">
                            <a16:creationId xmlns:a16="http://schemas.microsoft.com/office/drawing/2014/main" id="{D39B06EC-45A3-26FA-AF49-C62974A44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456" y="888719"/>
                        <a:ext cx="4428744" cy="1203380"/>
                      </a:xfrm>
                      <a:prstGeom prst="rect">
                        <a:avLst/>
                      </a:prstGeom>
                      <a:noFill/>
                    </p:spPr>
                  </p:pic>
                </p:oleObj>
              </mc:Fallback>
            </mc:AlternateContent>
          </a:graphicData>
        </a:graphic>
      </p:graphicFrame>
    </p:spTree>
    <p:extLst>
      <p:ext uri="{BB962C8B-B14F-4D97-AF65-F5344CB8AC3E}">
        <p14:creationId xmlns:p14="http://schemas.microsoft.com/office/powerpoint/2010/main" val="28487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874D3BE-A56D-6BF6-8933-59FBC7C8996B}"/>
              </a:ext>
            </a:extLst>
          </p:cNvPr>
          <p:cNvGrpSpPr/>
          <p:nvPr/>
        </p:nvGrpSpPr>
        <p:grpSpPr>
          <a:xfrm>
            <a:off x="498866" y="771522"/>
            <a:ext cx="5685057" cy="5954588"/>
            <a:chOff x="498866" y="657226"/>
            <a:chExt cx="5685057" cy="5954588"/>
          </a:xfrm>
        </p:grpSpPr>
        <p:pic>
          <p:nvPicPr>
            <p:cNvPr id="2" name="Picture 1">
              <a:extLst>
                <a:ext uri="{FF2B5EF4-FFF2-40B4-BE49-F238E27FC236}">
                  <a16:creationId xmlns:a16="http://schemas.microsoft.com/office/drawing/2014/main" id="{4680F0D1-DB25-6645-8C37-B892E112D7BC}"/>
                </a:ext>
              </a:extLst>
            </p:cNvPr>
            <p:cNvPicPr/>
            <p:nvPr/>
          </p:nvPicPr>
          <p:blipFill>
            <a:blip r:embed="rId2"/>
            <a:stretch>
              <a:fillRect/>
            </a:stretch>
          </p:blipFill>
          <p:spPr>
            <a:xfrm>
              <a:off x="498866" y="657226"/>
              <a:ext cx="5597134" cy="1816343"/>
            </a:xfrm>
            <a:prstGeom prst="rect">
              <a:avLst/>
            </a:prstGeom>
          </p:spPr>
        </p:pic>
        <p:pic>
          <p:nvPicPr>
            <p:cNvPr id="3" name="Picture 2">
              <a:extLst>
                <a:ext uri="{FF2B5EF4-FFF2-40B4-BE49-F238E27FC236}">
                  <a16:creationId xmlns:a16="http://schemas.microsoft.com/office/drawing/2014/main" id="{01A35B97-C22E-9C4A-A6C8-5492C79C5F25}"/>
                </a:ext>
              </a:extLst>
            </p:cNvPr>
            <p:cNvPicPr/>
            <p:nvPr/>
          </p:nvPicPr>
          <p:blipFill>
            <a:blip r:embed="rId3"/>
            <a:stretch>
              <a:fillRect/>
            </a:stretch>
          </p:blipFill>
          <p:spPr>
            <a:xfrm>
              <a:off x="543609" y="2555633"/>
              <a:ext cx="5640314" cy="2062530"/>
            </a:xfrm>
            <a:prstGeom prst="rect">
              <a:avLst/>
            </a:prstGeom>
          </p:spPr>
        </p:pic>
        <p:pic>
          <p:nvPicPr>
            <p:cNvPr id="4" name="Picture 3">
              <a:extLst>
                <a:ext uri="{FF2B5EF4-FFF2-40B4-BE49-F238E27FC236}">
                  <a16:creationId xmlns:a16="http://schemas.microsoft.com/office/drawing/2014/main" id="{3FB68DFD-C0D8-824D-8F07-4871A02A0202}"/>
                </a:ext>
              </a:extLst>
            </p:cNvPr>
            <p:cNvPicPr/>
            <p:nvPr/>
          </p:nvPicPr>
          <p:blipFill>
            <a:blip r:embed="rId4"/>
            <a:stretch>
              <a:fillRect/>
            </a:stretch>
          </p:blipFill>
          <p:spPr>
            <a:xfrm>
              <a:off x="498866" y="4549283"/>
              <a:ext cx="5685057" cy="2062531"/>
            </a:xfrm>
            <a:prstGeom prst="rect">
              <a:avLst/>
            </a:prstGeom>
          </p:spPr>
        </p:pic>
      </p:grpSp>
      <p:graphicFrame>
        <p:nvGraphicFramePr>
          <p:cNvPr id="5" name="Chart 4">
            <a:extLst>
              <a:ext uri="{FF2B5EF4-FFF2-40B4-BE49-F238E27FC236}">
                <a16:creationId xmlns:a16="http://schemas.microsoft.com/office/drawing/2014/main" id="{2A4AF227-256E-3A4A-B51A-D8DB3758DAD1}"/>
              </a:ext>
            </a:extLst>
          </p:cNvPr>
          <p:cNvGraphicFramePr/>
          <p:nvPr>
            <p:extLst>
              <p:ext uri="{D42A27DB-BD31-4B8C-83A1-F6EECF244321}">
                <p14:modId xmlns:p14="http://schemas.microsoft.com/office/powerpoint/2010/main" val="425475186"/>
              </p:ext>
            </p:extLst>
          </p:nvPr>
        </p:nvGraphicFramePr>
        <p:xfrm>
          <a:off x="6652846" y="771522"/>
          <a:ext cx="4700954" cy="5647299"/>
        </p:xfrm>
        <a:graphic>
          <a:graphicData uri="http://schemas.openxmlformats.org/drawingml/2006/chart">
            <c:chart xmlns:c="http://schemas.openxmlformats.org/drawingml/2006/chart" xmlns:r="http://schemas.openxmlformats.org/officeDocument/2006/relationships" r:id="rId5"/>
          </a:graphicData>
        </a:graphic>
      </p:graphicFrame>
      <p:sp>
        <p:nvSpPr>
          <p:cNvPr id="6" name="Title 5">
            <a:extLst>
              <a:ext uri="{FF2B5EF4-FFF2-40B4-BE49-F238E27FC236}">
                <a16:creationId xmlns:a16="http://schemas.microsoft.com/office/drawing/2014/main" id="{EA83C36E-2BC3-2741-A467-B660519E0553}"/>
              </a:ext>
            </a:extLst>
          </p:cNvPr>
          <p:cNvSpPr>
            <a:spLocks noGrp="1"/>
          </p:cNvSpPr>
          <p:nvPr>
            <p:ph type="title"/>
          </p:nvPr>
        </p:nvSpPr>
        <p:spPr>
          <a:xfrm>
            <a:off x="838200" y="150943"/>
            <a:ext cx="10515600" cy="411039"/>
          </a:xfrm>
        </p:spPr>
        <p:txBody>
          <a:bodyPr>
            <a:normAutofit/>
          </a:bodyPr>
          <a:lstStyle/>
          <a:p>
            <a:r>
              <a:rPr lang="en-VN" sz="2000" b="1" dirty="0">
                <a:latin typeface="Times New Roman" panose="02020603050405020304" pitchFamily="18" charset="0"/>
                <a:cs typeface="Times New Roman" panose="02020603050405020304" pitchFamily="18" charset="0"/>
              </a:rPr>
              <a:t>THE UK MARKET</a:t>
            </a:r>
          </a:p>
        </p:txBody>
      </p:sp>
    </p:spTree>
    <p:extLst>
      <p:ext uri="{BB962C8B-B14F-4D97-AF65-F5344CB8AC3E}">
        <p14:creationId xmlns:p14="http://schemas.microsoft.com/office/powerpoint/2010/main" val="388744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E6C9C-B0C8-629C-11D1-732BBD46A267}"/>
              </a:ext>
            </a:extLst>
          </p:cNvPr>
          <p:cNvSpPr>
            <a:spLocks noGrp="1"/>
          </p:cNvSpPr>
          <p:nvPr>
            <p:ph type="title"/>
          </p:nvPr>
        </p:nvSpPr>
        <p:spPr>
          <a:xfrm>
            <a:off x="836679" y="723898"/>
            <a:ext cx="6002110" cy="1495425"/>
          </a:xfrm>
        </p:spPr>
        <p:txBody>
          <a:bodyPr>
            <a:normAutofit/>
          </a:bodyPr>
          <a:lstStyle/>
          <a:p>
            <a:r>
              <a:rPr lang="en-IN" sz="4000" b="1" dirty="0"/>
              <a:t>Objectives</a:t>
            </a:r>
          </a:p>
        </p:txBody>
      </p:sp>
      <p:sp>
        <p:nvSpPr>
          <p:cNvPr id="3" name="Content Placeholder 2">
            <a:extLst>
              <a:ext uri="{FF2B5EF4-FFF2-40B4-BE49-F238E27FC236}">
                <a16:creationId xmlns:a16="http://schemas.microsoft.com/office/drawing/2014/main" id="{51BDD43E-BB8D-F688-A0C5-946D7365D7D3}"/>
              </a:ext>
            </a:extLst>
          </p:cNvPr>
          <p:cNvSpPr>
            <a:spLocks noGrp="1"/>
          </p:cNvSpPr>
          <p:nvPr>
            <p:ph idx="1"/>
          </p:nvPr>
        </p:nvSpPr>
        <p:spPr>
          <a:xfrm>
            <a:off x="419696" y="1950966"/>
            <a:ext cx="6776695" cy="4532447"/>
          </a:xfrm>
        </p:spPr>
        <p:txBody>
          <a:bodyPr>
            <a:normAutofit/>
          </a:bodyPr>
          <a:lstStyle/>
          <a:p>
            <a:pPr marL="342900" lvl="0" indent="-342900">
              <a:lnSpc>
                <a:spcPct val="100000"/>
              </a:lnSpc>
              <a:buFont typeface="+mj-lt"/>
              <a:buAutoNum type="arabicPeriod"/>
            </a:pPr>
            <a:r>
              <a:rPr lang="en-GB" sz="1400" b="1" kern="100" dirty="0">
                <a:effectLst/>
                <a:latin typeface="+mj-lt"/>
                <a:ea typeface="Calibri" panose="020F0502020204030204" pitchFamily="34" charset="0"/>
                <a:cs typeface="Times New Roman" panose="02020603050405020304" pitchFamily="18" charset="0"/>
              </a:rPr>
              <a:t>Carbon footprint assessment:</a:t>
            </a:r>
            <a:r>
              <a:rPr lang="en-GB" sz="1400" kern="100" dirty="0">
                <a:effectLst/>
                <a:latin typeface="+mj-lt"/>
                <a:ea typeface="Calibri" panose="020F0502020204030204" pitchFamily="34" charset="0"/>
                <a:cs typeface="Times New Roman" panose="02020603050405020304" pitchFamily="18" charset="0"/>
              </a:rPr>
              <a:t> Evaluate the environmental impacts of company travel by analysing carbon emissions associated with different modes of company transportation and accommodation. </a:t>
            </a:r>
            <a:endParaRPr lang="en-IN" sz="1400" kern="100" dirty="0">
              <a:effectLst/>
              <a:latin typeface="+mj-lt"/>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GB" sz="1400" b="1" kern="100" dirty="0">
                <a:effectLst/>
                <a:latin typeface="+mj-lt"/>
                <a:ea typeface="Calibri" panose="020F0502020204030204" pitchFamily="34" charset="0"/>
                <a:cs typeface="Times New Roman" panose="02020603050405020304" pitchFamily="18" charset="0"/>
              </a:rPr>
              <a:t> </a:t>
            </a:r>
            <a:endParaRPr lang="en-IN" sz="1400" kern="100" dirty="0">
              <a:effectLst/>
              <a:latin typeface="+mj-lt"/>
              <a:ea typeface="Calibri" panose="020F0502020204030204" pitchFamily="34" charset="0"/>
              <a:cs typeface="Times New Roman" panose="02020603050405020304" pitchFamily="18" charset="0"/>
            </a:endParaRPr>
          </a:p>
          <a:p>
            <a:pPr marL="342900" lvl="0" indent="-342900">
              <a:lnSpc>
                <a:spcPct val="100000"/>
              </a:lnSpc>
              <a:buFont typeface="+mj-lt"/>
              <a:buAutoNum type="alphaLcParenR"/>
            </a:pPr>
            <a:r>
              <a:rPr lang="en-GB" sz="1400" b="1" kern="100" dirty="0">
                <a:effectLst/>
                <a:latin typeface="+mj-lt"/>
                <a:ea typeface="Calibri" panose="020F0502020204030204" pitchFamily="34" charset="0"/>
                <a:cs typeface="Times New Roman" panose="02020603050405020304" pitchFamily="18" charset="0"/>
              </a:rPr>
              <a:t>Optimisation of routes:</a:t>
            </a:r>
            <a:r>
              <a:rPr lang="en-GB" sz="1400" kern="100" dirty="0">
                <a:effectLst/>
                <a:latin typeface="+mj-lt"/>
                <a:ea typeface="Calibri" panose="020F0502020204030204" pitchFamily="34" charset="0"/>
                <a:cs typeface="Times New Roman" panose="02020603050405020304" pitchFamily="18" charset="0"/>
              </a:rPr>
              <a:t> Identify and suggest sustainable routes and transportation options to reduce overall environmental impact.</a:t>
            </a:r>
            <a:endParaRPr lang="en-IN" sz="1400" kern="100" dirty="0">
              <a:effectLst/>
              <a:latin typeface="+mj-lt"/>
              <a:ea typeface="Calibri" panose="020F0502020204030204" pitchFamily="34" charset="0"/>
              <a:cs typeface="Times New Roman" panose="02020603050405020304" pitchFamily="18" charset="0"/>
            </a:endParaRPr>
          </a:p>
          <a:p>
            <a:pPr marL="342900" lvl="0" indent="-342900">
              <a:lnSpc>
                <a:spcPct val="100000"/>
              </a:lnSpc>
              <a:buFont typeface="+mj-lt"/>
              <a:buAutoNum type="alphaLcParenR"/>
            </a:pPr>
            <a:r>
              <a:rPr lang="en-GB" sz="1400" b="1" kern="100" dirty="0">
                <a:effectLst/>
                <a:latin typeface="+mj-lt"/>
                <a:ea typeface="Calibri" panose="020F0502020204030204" pitchFamily="34" charset="0"/>
                <a:cs typeface="Times New Roman" panose="02020603050405020304" pitchFamily="18" charset="0"/>
              </a:rPr>
              <a:t>Public transport Usage:</a:t>
            </a:r>
            <a:r>
              <a:rPr lang="en-GB" sz="1400" kern="100" dirty="0">
                <a:effectLst/>
                <a:latin typeface="+mj-lt"/>
                <a:ea typeface="Calibri" panose="020F0502020204030204" pitchFamily="34" charset="0"/>
                <a:cs typeface="Times New Roman" panose="02020603050405020304" pitchFamily="18" charset="0"/>
              </a:rPr>
              <a:t> Analyse data to understand the use of public transportation, identifying areas where it can be improved for better environmental outcomes. </a:t>
            </a:r>
            <a:endParaRPr lang="en-IN" sz="1400" kern="100" dirty="0">
              <a:effectLst/>
              <a:latin typeface="+mj-lt"/>
              <a:ea typeface="Calibri" panose="020F0502020204030204" pitchFamily="34" charset="0"/>
              <a:cs typeface="Times New Roman" panose="02020603050405020304" pitchFamily="18" charset="0"/>
            </a:endParaRPr>
          </a:p>
          <a:p>
            <a:pPr marL="342900" lvl="0" indent="-342900">
              <a:lnSpc>
                <a:spcPct val="100000"/>
              </a:lnSpc>
              <a:buFont typeface="+mj-lt"/>
              <a:buAutoNum type="alphaLcParenR"/>
            </a:pPr>
            <a:r>
              <a:rPr lang="en-GB" sz="1400" b="1" kern="100" dirty="0">
                <a:effectLst/>
                <a:latin typeface="+mj-lt"/>
                <a:ea typeface="Calibri" panose="020F0502020204030204" pitchFamily="34" charset="0"/>
                <a:cs typeface="Times New Roman" panose="02020603050405020304" pitchFamily="18" charset="0"/>
              </a:rPr>
              <a:t>Traffic pattern analysis</a:t>
            </a:r>
            <a:r>
              <a:rPr lang="en-GB" sz="1400" kern="100" dirty="0">
                <a:effectLst/>
                <a:latin typeface="+mj-lt"/>
                <a:ea typeface="Calibri" panose="020F0502020204030204" pitchFamily="34" charset="0"/>
                <a:cs typeface="Times New Roman" panose="02020603050405020304" pitchFamily="18" charset="0"/>
              </a:rPr>
              <a:t>: Examine travel data to understand peak travel times and locations.</a:t>
            </a:r>
            <a:r>
              <a:rPr lang="en-GB" sz="1400" b="1" kern="100" dirty="0">
                <a:effectLst/>
                <a:latin typeface="+mj-lt"/>
                <a:ea typeface="Calibri" panose="020F0502020204030204" pitchFamily="34" charset="0"/>
                <a:cs typeface="Times New Roman" panose="02020603050405020304" pitchFamily="18" charset="0"/>
              </a:rPr>
              <a:t> </a:t>
            </a:r>
          </a:p>
          <a:p>
            <a:pPr marL="0" lvl="0" indent="0">
              <a:lnSpc>
                <a:spcPct val="100000"/>
              </a:lnSpc>
              <a:buNone/>
            </a:pPr>
            <a:endParaRPr lang="en-IN" sz="1400" kern="100" dirty="0">
              <a:effectLst/>
              <a:latin typeface="+mj-lt"/>
              <a:ea typeface="Calibri" panose="020F0502020204030204" pitchFamily="34" charset="0"/>
              <a:cs typeface="Times New Roman" panose="02020603050405020304" pitchFamily="18" charset="0"/>
            </a:endParaRPr>
          </a:p>
          <a:p>
            <a:pPr marL="0" lvl="0" indent="0">
              <a:lnSpc>
                <a:spcPct val="100000"/>
              </a:lnSpc>
              <a:buNone/>
            </a:pPr>
            <a:r>
              <a:rPr lang="en-GB" sz="1400" b="1" kern="100" dirty="0">
                <a:effectLst/>
                <a:latin typeface="+mj-lt"/>
                <a:ea typeface="Calibri" panose="020F0502020204030204" pitchFamily="34" charset="0"/>
                <a:cs typeface="Times New Roman" panose="02020603050405020304" pitchFamily="18" charset="0"/>
              </a:rPr>
              <a:t>3.   Sustainability in accommodation:</a:t>
            </a:r>
            <a:r>
              <a:rPr lang="en-GB" sz="1400" kern="100" dirty="0">
                <a:effectLst/>
                <a:latin typeface="+mj-lt"/>
                <a:ea typeface="Calibri" panose="020F0502020204030204" pitchFamily="34" charset="0"/>
                <a:cs typeface="Times New Roman" panose="02020603050405020304" pitchFamily="18" charset="0"/>
              </a:rPr>
              <a:t> Assess associated emissions and practices of company accommodation in the travel data and recommend more sustainable options e.g. leading sustainable accommodation per location (lowest relating emissions). </a:t>
            </a:r>
            <a:endParaRPr lang="en-IN" sz="1400" kern="100" dirty="0">
              <a:effectLst/>
              <a:latin typeface="+mj-lt"/>
              <a:ea typeface="Calibri" panose="020F0502020204030204" pitchFamily="34" charset="0"/>
              <a:cs typeface="Times New Roman" panose="02020603050405020304" pitchFamily="18" charset="0"/>
            </a:endParaRPr>
          </a:p>
          <a:p>
            <a:pPr marL="0" lvl="0" indent="0">
              <a:lnSpc>
                <a:spcPct val="100000"/>
              </a:lnSpc>
              <a:spcAft>
                <a:spcPts val="800"/>
              </a:spcAft>
              <a:buNone/>
            </a:pPr>
            <a:r>
              <a:rPr lang="en-GB" sz="1400" b="1" kern="100" dirty="0">
                <a:effectLst/>
                <a:latin typeface="+mj-lt"/>
                <a:ea typeface="Calibri" panose="020F0502020204030204" pitchFamily="34" charset="0"/>
                <a:cs typeface="Times New Roman" panose="02020603050405020304" pitchFamily="18" charset="0"/>
              </a:rPr>
              <a:t>4.   Behavioural analysis:</a:t>
            </a:r>
            <a:r>
              <a:rPr lang="en-GB" sz="1400" kern="100" dirty="0">
                <a:effectLst/>
                <a:latin typeface="+mj-lt"/>
                <a:ea typeface="Calibri" panose="020F0502020204030204" pitchFamily="34" charset="0"/>
                <a:cs typeface="Times New Roman" panose="02020603050405020304" pitchFamily="18" charset="0"/>
              </a:rPr>
              <a:t> Understand traveller behaviour to develop strategies that promote sustainable choices and practices during travel. </a:t>
            </a:r>
            <a:endParaRPr lang="en-IN" sz="1400" kern="100" dirty="0">
              <a:effectLst/>
              <a:latin typeface="+mj-lt"/>
              <a:ea typeface="Calibri" panose="020F0502020204030204" pitchFamily="34" charset="0"/>
              <a:cs typeface="Times New Roman" panose="02020603050405020304" pitchFamily="18" charset="0"/>
            </a:endParaRPr>
          </a:p>
          <a:p>
            <a:pPr marL="0" indent="0">
              <a:buNone/>
            </a:pPr>
            <a:endParaRPr lang="en-IN" sz="1100" dirty="0"/>
          </a:p>
        </p:txBody>
      </p:sp>
      <p:pic>
        <p:nvPicPr>
          <p:cNvPr id="5" name="Picture 4" descr="World map with flight paths">
            <a:extLst>
              <a:ext uri="{FF2B5EF4-FFF2-40B4-BE49-F238E27FC236}">
                <a16:creationId xmlns:a16="http://schemas.microsoft.com/office/drawing/2014/main" id="{21CEF035-092A-A2EE-45E8-1BD0BE8CE16A}"/>
              </a:ext>
            </a:extLst>
          </p:cNvPr>
          <p:cNvPicPr>
            <a:picLocks noChangeAspect="1"/>
          </p:cNvPicPr>
          <p:nvPr/>
        </p:nvPicPr>
        <p:blipFill rotWithShape="1">
          <a:blip r:embed="rId3"/>
          <a:srcRect l="22269" r="28046" b="1"/>
          <a:stretch/>
        </p:blipFill>
        <p:spPr>
          <a:xfrm>
            <a:off x="7199440" y="10"/>
            <a:ext cx="4992560" cy="6857990"/>
          </a:xfrm>
          <a:prstGeom prst="rect">
            <a:avLst/>
          </a:prstGeom>
          <a:effectLst/>
        </p:spPr>
      </p:pic>
    </p:spTree>
    <p:extLst>
      <p:ext uri="{BB962C8B-B14F-4D97-AF65-F5344CB8AC3E}">
        <p14:creationId xmlns:p14="http://schemas.microsoft.com/office/powerpoint/2010/main" val="352652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EBBCF80-7418-7245-A8FF-D492C8A70C59}"/>
              </a:ext>
            </a:extLst>
          </p:cNvPr>
          <p:cNvSpPr>
            <a:spLocks noChangeArrowheads="1"/>
          </p:cNvSpPr>
          <p:nvPr/>
        </p:nvSpPr>
        <p:spPr bwMode="auto">
          <a:xfrm>
            <a:off x="844062" y="6901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graphicFrame>
        <p:nvGraphicFramePr>
          <p:cNvPr id="3" name="Object 2">
            <a:extLst>
              <a:ext uri="{FF2B5EF4-FFF2-40B4-BE49-F238E27FC236}">
                <a16:creationId xmlns:a16="http://schemas.microsoft.com/office/drawing/2014/main" id="{2E99E07A-8870-EE46-BF56-4F33D8D36675}"/>
              </a:ext>
            </a:extLst>
          </p:cNvPr>
          <p:cNvGraphicFramePr>
            <a:graphicFrameLocks noChangeAspect="1"/>
          </p:cNvGraphicFramePr>
          <p:nvPr>
            <p:extLst>
              <p:ext uri="{D42A27DB-BD31-4B8C-83A1-F6EECF244321}">
                <p14:modId xmlns:p14="http://schemas.microsoft.com/office/powerpoint/2010/main" val="2597869963"/>
              </p:ext>
            </p:extLst>
          </p:nvPr>
        </p:nvGraphicFramePr>
        <p:xfrm>
          <a:off x="407085" y="1046527"/>
          <a:ext cx="5461640" cy="2944053"/>
        </p:xfrm>
        <a:graphic>
          <a:graphicData uri="http://schemas.openxmlformats.org/presentationml/2006/ole">
            <mc:AlternateContent xmlns:mc="http://schemas.openxmlformats.org/markup-compatibility/2006">
              <mc:Choice xmlns:v="urn:schemas-microsoft-com:vml" Requires="v">
                <p:oleObj name="Worksheet" r:id="rId2" imgW="9956800" imgH="2349500" progId="Excel.Sheet.12">
                  <p:embed/>
                </p:oleObj>
              </mc:Choice>
              <mc:Fallback>
                <p:oleObj name="Worksheet" r:id="rId2" imgW="9956800" imgH="2349500" progId="Excel.Sheet.12">
                  <p:embed/>
                  <p:pic>
                    <p:nvPicPr>
                      <p:cNvPr id="3" name="Object 2">
                        <a:extLst>
                          <a:ext uri="{FF2B5EF4-FFF2-40B4-BE49-F238E27FC236}">
                            <a16:creationId xmlns:a16="http://schemas.microsoft.com/office/drawing/2014/main" id="{2E99E07A-8870-EE46-BF56-4F33D8D36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85" y="1046527"/>
                        <a:ext cx="5461640" cy="2944053"/>
                      </a:xfrm>
                      <a:prstGeom prst="rect">
                        <a:avLst/>
                      </a:prstGeom>
                      <a:noFill/>
                    </p:spPr>
                  </p:pic>
                </p:oleObj>
              </mc:Fallback>
            </mc:AlternateContent>
          </a:graphicData>
        </a:graphic>
      </p:graphicFrame>
      <p:pic>
        <p:nvPicPr>
          <p:cNvPr id="4" name="Picture 3">
            <a:extLst>
              <a:ext uri="{FF2B5EF4-FFF2-40B4-BE49-F238E27FC236}">
                <a16:creationId xmlns:a16="http://schemas.microsoft.com/office/drawing/2014/main" id="{F695C7CE-7E2B-9941-9C1A-6D2939FD3AE4}"/>
              </a:ext>
            </a:extLst>
          </p:cNvPr>
          <p:cNvPicPr/>
          <p:nvPr/>
        </p:nvPicPr>
        <p:blipFill>
          <a:blip r:embed="rId4"/>
          <a:stretch>
            <a:fillRect/>
          </a:stretch>
        </p:blipFill>
        <p:spPr>
          <a:xfrm>
            <a:off x="5940375" y="1049031"/>
            <a:ext cx="5976642" cy="2866984"/>
          </a:xfrm>
          <a:prstGeom prst="rect">
            <a:avLst/>
          </a:prstGeom>
        </p:spPr>
      </p:pic>
      <p:pic>
        <p:nvPicPr>
          <p:cNvPr id="5" name="Picture 4">
            <a:extLst>
              <a:ext uri="{FF2B5EF4-FFF2-40B4-BE49-F238E27FC236}">
                <a16:creationId xmlns:a16="http://schemas.microsoft.com/office/drawing/2014/main" id="{546B396A-30A6-9B47-9A51-6DBB4AD66615}"/>
              </a:ext>
            </a:extLst>
          </p:cNvPr>
          <p:cNvPicPr/>
          <p:nvPr/>
        </p:nvPicPr>
        <p:blipFill>
          <a:blip r:embed="rId5"/>
          <a:stretch>
            <a:fillRect/>
          </a:stretch>
        </p:blipFill>
        <p:spPr>
          <a:xfrm>
            <a:off x="6010542" y="3990580"/>
            <a:ext cx="6009079" cy="2859821"/>
          </a:xfrm>
          <a:prstGeom prst="rect">
            <a:avLst/>
          </a:prstGeom>
        </p:spPr>
      </p:pic>
      <p:sp>
        <p:nvSpPr>
          <p:cNvPr id="6" name="Rectangle 4">
            <a:extLst>
              <a:ext uri="{FF2B5EF4-FFF2-40B4-BE49-F238E27FC236}">
                <a16:creationId xmlns:a16="http://schemas.microsoft.com/office/drawing/2014/main" id="{621E6CE2-652A-644C-A2AB-5CA4A39C47D9}"/>
              </a:ext>
            </a:extLst>
          </p:cNvPr>
          <p:cNvSpPr>
            <a:spLocks noChangeArrowheads="1"/>
          </p:cNvSpPr>
          <p:nvPr/>
        </p:nvSpPr>
        <p:spPr bwMode="auto">
          <a:xfrm>
            <a:off x="477252" y="3829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8" name="Rectangle 6">
            <a:extLst>
              <a:ext uri="{FF2B5EF4-FFF2-40B4-BE49-F238E27FC236}">
                <a16:creationId xmlns:a16="http://schemas.microsoft.com/office/drawing/2014/main" id="{2361391E-84C8-7C40-BED8-0364FF3048A1}"/>
              </a:ext>
            </a:extLst>
          </p:cNvPr>
          <p:cNvSpPr>
            <a:spLocks noChangeArrowheads="1"/>
          </p:cNvSpPr>
          <p:nvPr/>
        </p:nvSpPr>
        <p:spPr bwMode="auto">
          <a:xfrm>
            <a:off x="853776" y="4442609"/>
            <a:ext cx="1071915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pic>
        <p:nvPicPr>
          <p:cNvPr id="9" name="Picture 8">
            <a:extLst>
              <a:ext uri="{FF2B5EF4-FFF2-40B4-BE49-F238E27FC236}">
                <a16:creationId xmlns:a16="http://schemas.microsoft.com/office/drawing/2014/main" id="{9BC95FEE-8041-D14D-8039-9E7B37F10138}"/>
              </a:ext>
            </a:extLst>
          </p:cNvPr>
          <p:cNvPicPr>
            <a:picLocks noChangeAspect="1"/>
          </p:cNvPicPr>
          <p:nvPr/>
        </p:nvPicPr>
        <p:blipFill>
          <a:blip r:embed="rId6"/>
          <a:stretch>
            <a:fillRect/>
          </a:stretch>
        </p:blipFill>
        <p:spPr>
          <a:xfrm>
            <a:off x="407085" y="4088371"/>
            <a:ext cx="5461640" cy="2675116"/>
          </a:xfrm>
          <a:prstGeom prst="rect">
            <a:avLst/>
          </a:prstGeom>
        </p:spPr>
      </p:pic>
      <p:sp>
        <p:nvSpPr>
          <p:cNvPr id="11" name="Title 9">
            <a:extLst>
              <a:ext uri="{FF2B5EF4-FFF2-40B4-BE49-F238E27FC236}">
                <a16:creationId xmlns:a16="http://schemas.microsoft.com/office/drawing/2014/main" id="{65689B3B-030F-CF4A-ACEE-5BBA2F85BD11}"/>
              </a:ext>
            </a:extLst>
          </p:cNvPr>
          <p:cNvSpPr txBox="1">
            <a:spLocks/>
          </p:cNvSpPr>
          <p:nvPr/>
        </p:nvSpPr>
        <p:spPr>
          <a:xfrm>
            <a:off x="407085" y="134056"/>
            <a:ext cx="5533290" cy="7717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000" b="1" dirty="0">
                <a:latin typeface="Times New Roman" panose="02020603050405020304" pitchFamily="18" charset="0"/>
                <a:cs typeface="Times New Roman" panose="02020603050405020304" pitchFamily="18" charset="0"/>
              </a:rPr>
              <a:t>THE UK MARKET (CONTINUED)</a:t>
            </a:r>
            <a:endParaRPr lang="en-IN" sz="2000" b="1" dirty="0">
              <a:latin typeface="Times New Roman" panose="02020603050405020304" pitchFamily="18" charset="0"/>
              <a:cs typeface="Times New Roman" panose="02020603050405020304" pitchFamily="18" charset="0"/>
            </a:endParaRPr>
          </a:p>
          <a:p>
            <a:r>
              <a:rPr lang="en-VN" sz="2000" b="1" dirty="0">
                <a:latin typeface="Times New Roman" panose="02020603050405020304" pitchFamily="18" charset="0"/>
                <a:cs typeface="Times New Roman" panose="02020603050405020304" pitchFamily="18" charset="0"/>
              </a:rPr>
              <a:t>Top</a:t>
            </a:r>
            <a:r>
              <a:rPr lang="en-IN" sz="2000" b="1" dirty="0">
                <a:latin typeface="Times New Roman" panose="02020603050405020304" pitchFamily="18" charset="0"/>
                <a:cs typeface="Times New Roman" panose="02020603050405020304" pitchFamily="18" charset="0"/>
              </a:rPr>
              <a:t> </a:t>
            </a:r>
            <a:r>
              <a:rPr lang="en-VN" sz="2000" b="1" dirty="0">
                <a:latin typeface="Times New Roman" panose="02020603050405020304" pitchFamily="18" charset="0"/>
                <a:cs typeface="Times New Roman" panose="02020603050405020304" pitchFamily="18" charset="0"/>
              </a:rPr>
              <a:t>- performing hotels </a:t>
            </a:r>
          </a:p>
        </p:txBody>
      </p:sp>
    </p:spTree>
    <p:extLst>
      <p:ext uri="{BB962C8B-B14F-4D97-AF65-F5344CB8AC3E}">
        <p14:creationId xmlns:p14="http://schemas.microsoft.com/office/powerpoint/2010/main" val="4591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CF1535-20AC-4F49-968D-25D6BE56AB06}"/>
              </a:ext>
            </a:extLst>
          </p:cNvPr>
          <p:cNvPicPr/>
          <p:nvPr/>
        </p:nvPicPr>
        <p:blipFill>
          <a:blip r:embed="rId2"/>
          <a:stretch>
            <a:fillRect/>
          </a:stretch>
        </p:blipFill>
        <p:spPr>
          <a:xfrm>
            <a:off x="139299" y="771257"/>
            <a:ext cx="4098291" cy="2006600"/>
          </a:xfrm>
          <a:prstGeom prst="rect">
            <a:avLst/>
          </a:prstGeom>
        </p:spPr>
      </p:pic>
      <p:graphicFrame>
        <p:nvGraphicFramePr>
          <p:cNvPr id="3" name="Chart 2">
            <a:extLst>
              <a:ext uri="{FF2B5EF4-FFF2-40B4-BE49-F238E27FC236}">
                <a16:creationId xmlns:a16="http://schemas.microsoft.com/office/drawing/2014/main" id="{BB852555-4C2E-4443-86B9-13F06C7F3B49}"/>
              </a:ext>
            </a:extLst>
          </p:cNvPr>
          <p:cNvGraphicFramePr/>
          <p:nvPr>
            <p:extLst>
              <p:ext uri="{D42A27DB-BD31-4B8C-83A1-F6EECF244321}">
                <p14:modId xmlns:p14="http://schemas.microsoft.com/office/powerpoint/2010/main" val="2190467636"/>
              </p:ext>
            </p:extLst>
          </p:nvPr>
        </p:nvGraphicFramePr>
        <p:xfrm>
          <a:off x="4329295" y="572477"/>
          <a:ext cx="3667125" cy="3256085"/>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D55B2ED0-21DF-E846-BE42-5112FC8D2AE4}"/>
              </a:ext>
            </a:extLst>
          </p:cNvPr>
          <p:cNvPicPr/>
          <p:nvPr/>
        </p:nvPicPr>
        <p:blipFill>
          <a:blip r:embed="rId4"/>
          <a:stretch>
            <a:fillRect/>
          </a:stretch>
        </p:blipFill>
        <p:spPr>
          <a:xfrm>
            <a:off x="165477" y="2891521"/>
            <a:ext cx="4098290" cy="1729151"/>
          </a:xfrm>
          <a:prstGeom prst="rect">
            <a:avLst/>
          </a:prstGeom>
        </p:spPr>
      </p:pic>
      <p:pic>
        <p:nvPicPr>
          <p:cNvPr id="5" name="Picture 4">
            <a:extLst>
              <a:ext uri="{FF2B5EF4-FFF2-40B4-BE49-F238E27FC236}">
                <a16:creationId xmlns:a16="http://schemas.microsoft.com/office/drawing/2014/main" id="{BF550FF8-4F99-2C4E-872A-CEE8B80CF728}"/>
              </a:ext>
            </a:extLst>
          </p:cNvPr>
          <p:cNvPicPr/>
          <p:nvPr/>
        </p:nvPicPr>
        <p:blipFill>
          <a:blip r:embed="rId5"/>
          <a:stretch>
            <a:fillRect/>
          </a:stretch>
        </p:blipFill>
        <p:spPr>
          <a:xfrm>
            <a:off x="215171" y="4787853"/>
            <a:ext cx="4033345" cy="1922588"/>
          </a:xfrm>
          <a:prstGeom prst="rect">
            <a:avLst/>
          </a:prstGeom>
        </p:spPr>
      </p:pic>
      <p:sp>
        <p:nvSpPr>
          <p:cNvPr id="6" name="Rectangle 2">
            <a:extLst>
              <a:ext uri="{FF2B5EF4-FFF2-40B4-BE49-F238E27FC236}">
                <a16:creationId xmlns:a16="http://schemas.microsoft.com/office/drawing/2014/main" id="{18FF617E-02E6-0A41-BC05-92EE3995E153}"/>
              </a:ext>
            </a:extLst>
          </p:cNvPr>
          <p:cNvSpPr>
            <a:spLocks noChangeArrowheads="1"/>
          </p:cNvSpPr>
          <p:nvPr/>
        </p:nvSpPr>
        <p:spPr bwMode="auto">
          <a:xfrm>
            <a:off x="4248516" y="3112477"/>
            <a:ext cx="78058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graphicFrame>
        <p:nvGraphicFramePr>
          <p:cNvPr id="7" name="Object 6">
            <a:extLst>
              <a:ext uri="{FF2B5EF4-FFF2-40B4-BE49-F238E27FC236}">
                <a16:creationId xmlns:a16="http://schemas.microsoft.com/office/drawing/2014/main" id="{F19218EB-F3DF-3C4F-B240-C74046CF1945}"/>
              </a:ext>
            </a:extLst>
          </p:cNvPr>
          <p:cNvGraphicFramePr>
            <a:graphicFrameLocks noChangeAspect="1"/>
          </p:cNvGraphicFramePr>
          <p:nvPr>
            <p:extLst>
              <p:ext uri="{D42A27DB-BD31-4B8C-83A1-F6EECF244321}">
                <p14:modId xmlns:p14="http://schemas.microsoft.com/office/powerpoint/2010/main" val="1613940554"/>
              </p:ext>
            </p:extLst>
          </p:nvPr>
        </p:nvGraphicFramePr>
        <p:xfrm>
          <a:off x="4248516" y="4178253"/>
          <a:ext cx="3828684" cy="2532188"/>
        </p:xfrm>
        <a:graphic>
          <a:graphicData uri="http://schemas.openxmlformats.org/presentationml/2006/ole">
            <mc:AlternateContent xmlns:mc="http://schemas.openxmlformats.org/markup-compatibility/2006">
              <mc:Choice xmlns:v="urn:schemas-microsoft-com:vml" Requires="v">
                <p:oleObj name="Worksheet" r:id="rId6" imgW="9474200" imgH="2679700" progId="Excel.Sheet.12">
                  <p:embed/>
                </p:oleObj>
              </mc:Choice>
              <mc:Fallback>
                <p:oleObj name="Worksheet" r:id="rId6" imgW="9474200" imgH="2679700" progId="Excel.Sheet.12">
                  <p:embed/>
                  <p:pic>
                    <p:nvPicPr>
                      <p:cNvPr id="7" name="Object 6">
                        <a:extLst>
                          <a:ext uri="{FF2B5EF4-FFF2-40B4-BE49-F238E27FC236}">
                            <a16:creationId xmlns:a16="http://schemas.microsoft.com/office/drawing/2014/main" id="{F19218EB-F3DF-3C4F-B240-C74046CF19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8516" y="4178253"/>
                        <a:ext cx="3828684" cy="2532188"/>
                      </a:xfrm>
                      <a:prstGeom prst="rect">
                        <a:avLst/>
                      </a:prstGeom>
                      <a:noFill/>
                    </p:spPr>
                  </p:pic>
                </p:oleObj>
              </mc:Fallback>
            </mc:AlternateContent>
          </a:graphicData>
        </a:graphic>
      </p:graphicFrame>
      <p:pic>
        <p:nvPicPr>
          <p:cNvPr id="8" name="Picture 7">
            <a:extLst>
              <a:ext uri="{FF2B5EF4-FFF2-40B4-BE49-F238E27FC236}">
                <a16:creationId xmlns:a16="http://schemas.microsoft.com/office/drawing/2014/main" id="{152C07DE-2CA2-0A4F-BCEE-E715F44F2A16}"/>
              </a:ext>
            </a:extLst>
          </p:cNvPr>
          <p:cNvPicPr/>
          <p:nvPr/>
        </p:nvPicPr>
        <p:blipFill>
          <a:blip r:embed="rId8"/>
          <a:stretch>
            <a:fillRect/>
          </a:stretch>
        </p:blipFill>
        <p:spPr>
          <a:xfrm>
            <a:off x="8151443" y="1136757"/>
            <a:ext cx="3880338" cy="2639646"/>
          </a:xfrm>
          <a:prstGeom prst="rect">
            <a:avLst/>
          </a:prstGeom>
        </p:spPr>
      </p:pic>
      <p:pic>
        <p:nvPicPr>
          <p:cNvPr id="9" name="Picture 8">
            <a:extLst>
              <a:ext uri="{FF2B5EF4-FFF2-40B4-BE49-F238E27FC236}">
                <a16:creationId xmlns:a16="http://schemas.microsoft.com/office/drawing/2014/main" id="{C6CFE3C7-7A95-9E43-8BD0-5D29D60A6E18}"/>
              </a:ext>
            </a:extLst>
          </p:cNvPr>
          <p:cNvPicPr/>
          <p:nvPr/>
        </p:nvPicPr>
        <p:blipFill>
          <a:blip r:embed="rId9"/>
          <a:stretch>
            <a:fillRect/>
          </a:stretch>
        </p:blipFill>
        <p:spPr>
          <a:xfrm>
            <a:off x="8297112" y="3983128"/>
            <a:ext cx="3667125" cy="2715846"/>
          </a:xfrm>
          <a:prstGeom prst="rect">
            <a:avLst/>
          </a:prstGeom>
        </p:spPr>
      </p:pic>
      <p:sp>
        <p:nvSpPr>
          <p:cNvPr id="10" name="Title 9">
            <a:extLst>
              <a:ext uri="{FF2B5EF4-FFF2-40B4-BE49-F238E27FC236}">
                <a16:creationId xmlns:a16="http://schemas.microsoft.com/office/drawing/2014/main" id="{25BEBA58-0EF9-0249-BE94-CF1FF19AA07F}"/>
              </a:ext>
            </a:extLst>
          </p:cNvPr>
          <p:cNvSpPr>
            <a:spLocks noGrp="1"/>
          </p:cNvSpPr>
          <p:nvPr>
            <p:ph type="title"/>
          </p:nvPr>
        </p:nvSpPr>
        <p:spPr>
          <a:xfrm>
            <a:off x="429167" y="314671"/>
            <a:ext cx="7268308" cy="266503"/>
          </a:xfrm>
        </p:spPr>
        <p:txBody>
          <a:bodyPr>
            <a:noAutofit/>
          </a:bodyPr>
          <a:lstStyle/>
          <a:p>
            <a:r>
              <a:rPr lang="en-VN" sz="2000" b="1" dirty="0">
                <a:latin typeface="Times New Roman" panose="02020603050405020304" pitchFamily="18" charset="0"/>
                <a:cs typeface="Times New Roman" panose="02020603050405020304" pitchFamily="18" charset="0"/>
              </a:rPr>
              <a:t>GERMANY MARKET</a:t>
            </a:r>
          </a:p>
        </p:txBody>
      </p:sp>
      <p:sp>
        <p:nvSpPr>
          <p:cNvPr id="11" name="Title 9">
            <a:extLst>
              <a:ext uri="{FF2B5EF4-FFF2-40B4-BE49-F238E27FC236}">
                <a16:creationId xmlns:a16="http://schemas.microsoft.com/office/drawing/2014/main" id="{0A379FFA-0827-824B-A05E-10B66216C39F}"/>
              </a:ext>
            </a:extLst>
          </p:cNvPr>
          <p:cNvSpPr txBox="1">
            <a:spLocks/>
          </p:cNvSpPr>
          <p:nvPr/>
        </p:nvSpPr>
        <p:spPr>
          <a:xfrm>
            <a:off x="5092987" y="3823402"/>
            <a:ext cx="2229235" cy="319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1600" b="1" dirty="0">
                <a:latin typeface="Times New Roman" panose="02020603050405020304" pitchFamily="18" charset="0"/>
                <a:cs typeface="Times New Roman" panose="02020603050405020304" pitchFamily="18" charset="0"/>
              </a:rPr>
              <a:t>Top- performing hotels </a:t>
            </a:r>
          </a:p>
        </p:txBody>
      </p:sp>
    </p:spTree>
    <p:extLst>
      <p:ext uri="{BB962C8B-B14F-4D97-AF65-F5344CB8AC3E}">
        <p14:creationId xmlns:p14="http://schemas.microsoft.com/office/powerpoint/2010/main" val="134519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ulti-coloured dialogue boxes">
            <a:extLst>
              <a:ext uri="{FF2B5EF4-FFF2-40B4-BE49-F238E27FC236}">
                <a16:creationId xmlns:a16="http://schemas.microsoft.com/office/drawing/2014/main" id="{24BEDDBF-7E10-0B28-E671-E9B2D3534446}"/>
              </a:ext>
            </a:extLst>
          </p:cNvPr>
          <p:cNvPicPr>
            <a:picLocks noChangeAspect="1"/>
          </p:cNvPicPr>
          <p:nvPr/>
        </p:nvPicPr>
        <p:blipFill rotWithShape="1">
          <a:blip r:embed="rId2"/>
          <a:srcRect t="21441" b="5978"/>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B6906-A52C-7CDC-D97B-673D8ADF5997}"/>
              </a:ext>
            </a:extLst>
          </p:cNvPr>
          <p:cNvSpPr>
            <a:spLocks noGrp="1"/>
          </p:cNvSpPr>
          <p:nvPr>
            <p:ph type="title"/>
          </p:nvPr>
        </p:nvSpPr>
        <p:spPr>
          <a:xfrm>
            <a:off x="779227" y="-2086526"/>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t>FEEDBACK AND Q/A</a:t>
            </a:r>
          </a:p>
        </p:txBody>
      </p:sp>
    </p:spTree>
    <p:extLst>
      <p:ext uri="{BB962C8B-B14F-4D97-AF65-F5344CB8AC3E}">
        <p14:creationId xmlns:p14="http://schemas.microsoft.com/office/powerpoint/2010/main" val="150827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55B8A4-A437-4EB0-03CB-4C6471AC1628}"/>
              </a:ext>
            </a:extLst>
          </p:cNvPr>
          <p:cNvSpPr txBox="1"/>
          <p:nvPr/>
        </p:nvSpPr>
        <p:spPr>
          <a:xfrm>
            <a:off x="841248" y="334644"/>
            <a:ext cx="10509504" cy="10769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u="sng" baseline="0" dirty="0">
                <a:latin typeface="Aptos"/>
              </a:rPr>
              <a:t>Preprocessing – Airp</a:t>
            </a:r>
            <a:r>
              <a:rPr lang="en-US" sz="4000" b="1" u="sng" dirty="0">
                <a:latin typeface="Aptos"/>
              </a:rPr>
              <a:t>lane </a:t>
            </a:r>
            <a:r>
              <a:rPr lang="en-US" sz="4000" b="1" u="sng" baseline="0" dirty="0">
                <a:latin typeface="Aptos"/>
              </a:rPr>
              <a:t>Data</a:t>
            </a:r>
            <a:endParaRPr lang="en-US" sz="4000" b="1" u="sng"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37007F9-E5A3-D3C0-B4A1-FF56EC9CEF4C}"/>
              </a:ext>
            </a:extLst>
          </p:cNvPr>
          <p:cNvSpPr txBox="1"/>
          <p:nvPr/>
        </p:nvSpPr>
        <p:spPr>
          <a:xfrm>
            <a:off x="841248" y="1500012"/>
            <a:ext cx="109610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preprocessed the plane data to get it to a point where we can interpret it</a:t>
            </a:r>
          </a:p>
        </p:txBody>
      </p:sp>
      <p:pic>
        <p:nvPicPr>
          <p:cNvPr id="11" name="Picture 10" descr="A screenshot of a computer&#10;&#10;Description automatically generated">
            <a:extLst>
              <a:ext uri="{FF2B5EF4-FFF2-40B4-BE49-F238E27FC236}">
                <a16:creationId xmlns:a16="http://schemas.microsoft.com/office/drawing/2014/main" id="{87AA2380-F807-4F3B-D8A8-74CA4CB401D5}"/>
              </a:ext>
            </a:extLst>
          </p:cNvPr>
          <p:cNvPicPr>
            <a:picLocks noChangeAspect="1"/>
          </p:cNvPicPr>
          <p:nvPr/>
        </p:nvPicPr>
        <p:blipFill>
          <a:blip r:embed="rId2"/>
          <a:stretch>
            <a:fillRect/>
          </a:stretch>
        </p:blipFill>
        <p:spPr>
          <a:xfrm>
            <a:off x="1991041" y="2391270"/>
            <a:ext cx="4106841" cy="41148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9C089E8-0F44-A8D9-FF13-29477CDE8D5A}"/>
              </a:ext>
            </a:extLst>
          </p:cNvPr>
          <p:cNvPicPr>
            <a:picLocks noChangeAspect="1"/>
          </p:cNvPicPr>
          <p:nvPr/>
        </p:nvPicPr>
        <p:blipFill>
          <a:blip r:embed="rId3"/>
          <a:stretch>
            <a:fillRect/>
          </a:stretch>
        </p:blipFill>
        <p:spPr>
          <a:xfrm>
            <a:off x="6675722" y="2864549"/>
            <a:ext cx="5238750" cy="3476625"/>
          </a:xfrm>
          <a:prstGeom prst="rect">
            <a:avLst/>
          </a:prstGeom>
          <a:ln>
            <a:noFill/>
          </a:ln>
        </p:spPr>
      </p:pic>
      <p:sp>
        <p:nvSpPr>
          <p:cNvPr id="13" name="Rectangle 12">
            <a:extLst>
              <a:ext uri="{FF2B5EF4-FFF2-40B4-BE49-F238E27FC236}">
                <a16:creationId xmlns:a16="http://schemas.microsoft.com/office/drawing/2014/main" id="{9706FD98-D500-E95B-1923-15DA021C273D}"/>
              </a:ext>
            </a:extLst>
          </p:cNvPr>
          <p:cNvSpPr/>
          <p:nvPr/>
        </p:nvSpPr>
        <p:spPr>
          <a:xfrm>
            <a:off x="2074984" y="5397913"/>
            <a:ext cx="3856891" cy="2696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27995E1-EAC1-67CA-8E53-76761B41195E}"/>
              </a:ext>
            </a:extLst>
          </p:cNvPr>
          <p:cNvCxnSpPr/>
          <p:nvPr/>
        </p:nvCxnSpPr>
        <p:spPr>
          <a:xfrm flipV="1">
            <a:off x="1676398" y="5573760"/>
            <a:ext cx="363416" cy="3165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44828EF-AC22-BA84-35FA-EA62E171702D}"/>
              </a:ext>
            </a:extLst>
          </p:cNvPr>
          <p:cNvSpPr txBox="1"/>
          <p:nvPr/>
        </p:nvSpPr>
        <p:spPr>
          <a:xfrm>
            <a:off x="480646" y="5855113"/>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0000"/>
                </a:solidFill>
              </a:rPr>
              <a:t>Remove fields: </a:t>
            </a:r>
          </a:p>
          <a:p>
            <a:r>
              <a:rPr lang="en-US" sz="1400" b="1" dirty="0">
                <a:solidFill>
                  <a:srgbClr val="FF0000"/>
                </a:solidFill>
              </a:rPr>
              <a:t>Only takes </a:t>
            </a:r>
          </a:p>
          <a:p>
            <a:r>
              <a:rPr lang="en-US" sz="1400" b="1" dirty="0">
                <a:solidFill>
                  <a:srgbClr val="FF0000"/>
                </a:solidFill>
              </a:rPr>
              <a:t>one value</a:t>
            </a:r>
          </a:p>
        </p:txBody>
      </p:sp>
      <p:sp>
        <p:nvSpPr>
          <p:cNvPr id="18" name="Rectangle 17">
            <a:extLst>
              <a:ext uri="{FF2B5EF4-FFF2-40B4-BE49-F238E27FC236}">
                <a16:creationId xmlns:a16="http://schemas.microsoft.com/office/drawing/2014/main" id="{F465C5D4-4E98-E27E-C8DA-240DFEB3EA83}"/>
              </a:ext>
            </a:extLst>
          </p:cNvPr>
          <p:cNvSpPr/>
          <p:nvPr/>
        </p:nvSpPr>
        <p:spPr>
          <a:xfrm>
            <a:off x="2074983" y="4846928"/>
            <a:ext cx="3856891" cy="2696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58ECF20-E170-62D5-BD7A-B02A1DEED3A9}"/>
              </a:ext>
            </a:extLst>
          </p:cNvPr>
          <p:cNvCxnSpPr>
            <a:cxnSpLocks/>
          </p:cNvCxnSpPr>
          <p:nvPr/>
        </p:nvCxnSpPr>
        <p:spPr>
          <a:xfrm flipV="1">
            <a:off x="1641228" y="5011051"/>
            <a:ext cx="433754" cy="9378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238C5CF2-39BE-ED7E-053B-9A085D891CBB}"/>
              </a:ext>
            </a:extLst>
          </p:cNvPr>
          <p:cNvSpPr txBox="1"/>
          <p:nvPr/>
        </p:nvSpPr>
        <p:spPr>
          <a:xfrm>
            <a:off x="281353" y="484352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0000"/>
                </a:solidFill>
              </a:rPr>
              <a:t>Remove fields: </a:t>
            </a:r>
          </a:p>
          <a:p>
            <a:r>
              <a:rPr lang="en-US" sz="1400" b="1" dirty="0">
                <a:solidFill>
                  <a:srgbClr val="FF0000"/>
                </a:solidFill>
              </a:rPr>
              <a:t>Null values</a:t>
            </a:r>
          </a:p>
        </p:txBody>
      </p:sp>
      <p:sp>
        <p:nvSpPr>
          <p:cNvPr id="27" name="Rectangle 26">
            <a:extLst>
              <a:ext uri="{FF2B5EF4-FFF2-40B4-BE49-F238E27FC236}">
                <a16:creationId xmlns:a16="http://schemas.microsoft.com/office/drawing/2014/main" id="{0F714872-938E-9DF3-6252-CA6600DB90B2}"/>
              </a:ext>
            </a:extLst>
          </p:cNvPr>
          <p:cNvSpPr/>
          <p:nvPr/>
        </p:nvSpPr>
        <p:spPr>
          <a:xfrm>
            <a:off x="6775936" y="5667542"/>
            <a:ext cx="4161691" cy="2696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757775CE-2167-C218-145C-6E9109395F5D}"/>
              </a:ext>
            </a:extLst>
          </p:cNvPr>
          <p:cNvCxnSpPr>
            <a:cxnSpLocks/>
          </p:cNvCxnSpPr>
          <p:nvPr/>
        </p:nvCxnSpPr>
        <p:spPr>
          <a:xfrm flipH="1" flipV="1">
            <a:off x="9261228" y="6007513"/>
            <a:ext cx="93784" cy="5158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3F7C3254-D5AB-8B71-A92E-B357978532D1}"/>
              </a:ext>
            </a:extLst>
          </p:cNvPr>
          <p:cNvSpPr txBox="1"/>
          <p:nvPr/>
        </p:nvSpPr>
        <p:spPr>
          <a:xfrm>
            <a:off x="8604504" y="649246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0000"/>
                </a:solidFill>
              </a:rPr>
              <a:t>One hot encoded</a:t>
            </a:r>
          </a:p>
        </p:txBody>
      </p:sp>
      <p:sp>
        <p:nvSpPr>
          <p:cNvPr id="32" name="Rectangle 31">
            <a:extLst>
              <a:ext uri="{FF2B5EF4-FFF2-40B4-BE49-F238E27FC236}">
                <a16:creationId xmlns:a16="http://schemas.microsoft.com/office/drawing/2014/main" id="{D4D4762D-AAB9-9E93-1A50-90C42415F6CF}"/>
              </a:ext>
            </a:extLst>
          </p:cNvPr>
          <p:cNvSpPr/>
          <p:nvPr/>
        </p:nvSpPr>
        <p:spPr>
          <a:xfrm>
            <a:off x="10530717" y="3862187"/>
            <a:ext cx="1097890" cy="3282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B45D4AEC-2E71-585E-A9C3-57A568530379}"/>
              </a:ext>
            </a:extLst>
          </p:cNvPr>
          <p:cNvCxnSpPr>
            <a:cxnSpLocks/>
          </p:cNvCxnSpPr>
          <p:nvPr/>
        </p:nvCxnSpPr>
        <p:spPr>
          <a:xfrm flipH="1">
            <a:off x="11148644" y="2994681"/>
            <a:ext cx="246183" cy="85578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0B2F4338-3245-14C4-0388-54049B102A1A}"/>
              </a:ext>
            </a:extLst>
          </p:cNvPr>
          <p:cNvSpPr txBox="1"/>
          <p:nvPr/>
        </p:nvSpPr>
        <p:spPr>
          <a:xfrm>
            <a:off x="3364522" y="203339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solidFill>
                  <a:srgbClr val="FF0000"/>
                </a:solidFill>
              </a:rPr>
              <a:t>Before</a:t>
            </a:r>
          </a:p>
        </p:txBody>
      </p:sp>
      <p:sp>
        <p:nvSpPr>
          <p:cNvPr id="35" name="TextBox 34">
            <a:extLst>
              <a:ext uri="{FF2B5EF4-FFF2-40B4-BE49-F238E27FC236}">
                <a16:creationId xmlns:a16="http://schemas.microsoft.com/office/drawing/2014/main" id="{0170146A-9FC0-5276-BAD5-96D51F3850C0}"/>
              </a:ext>
            </a:extLst>
          </p:cNvPr>
          <p:cNvSpPr txBox="1"/>
          <p:nvPr/>
        </p:nvSpPr>
        <p:spPr>
          <a:xfrm>
            <a:off x="8710244" y="203338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solidFill>
                  <a:srgbClr val="FF0000"/>
                </a:solidFill>
              </a:rPr>
              <a:t>After</a:t>
            </a:r>
          </a:p>
        </p:txBody>
      </p:sp>
    </p:spTree>
    <p:extLst>
      <p:ext uri="{BB962C8B-B14F-4D97-AF65-F5344CB8AC3E}">
        <p14:creationId xmlns:p14="http://schemas.microsoft.com/office/powerpoint/2010/main" val="118079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55B8A4-A437-4EB0-03CB-4C6471AC1628}"/>
              </a:ext>
            </a:extLst>
          </p:cNvPr>
          <p:cNvSpPr txBox="1"/>
          <p:nvPr/>
        </p:nvSpPr>
        <p:spPr>
          <a:xfrm>
            <a:off x="841248" y="334644"/>
            <a:ext cx="10509504" cy="10769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u="sng" kern="1200" baseline="0" dirty="0">
                <a:solidFill>
                  <a:schemeClr val="tx1"/>
                </a:solidFill>
                <a:latin typeface="+mj-lt"/>
                <a:ea typeface="+mj-ea"/>
                <a:cs typeface="+mj-cs"/>
              </a:rPr>
              <a:t>Carbon Footprint Assessment – </a:t>
            </a:r>
            <a:r>
              <a:rPr lang="en-US" sz="4000" b="1" u="sng" kern="1200" dirty="0">
                <a:solidFill>
                  <a:schemeClr val="tx1"/>
                </a:solidFill>
                <a:latin typeface="+mj-lt"/>
                <a:ea typeface="+mj-ea"/>
                <a:cs typeface="+mj-cs"/>
              </a:rPr>
              <a:t>Airplane </a:t>
            </a:r>
            <a:r>
              <a:rPr lang="en-US" sz="4000" b="1" u="sng" kern="1200" baseline="0" dirty="0">
                <a:solidFill>
                  <a:schemeClr val="tx1"/>
                </a:solidFill>
                <a:latin typeface="+mj-lt"/>
                <a:ea typeface="+mj-ea"/>
                <a:cs typeface="+mj-cs"/>
              </a:rPr>
              <a:t>Data</a:t>
            </a:r>
            <a:r>
              <a:rPr lang="en-US" sz="4000" kern="1200" baseline="0" dirty="0">
                <a:solidFill>
                  <a:schemeClr val="tx1"/>
                </a:solidFill>
                <a:latin typeface="+mj-lt"/>
                <a:ea typeface="+mj-ea"/>
                <a:cs typeface="+mj-cs"/>
              </a:rPr>
              <a:t>​</a:t>
            </a:r>
            <a:r>
              <a:rPr lang="en-US" sz="4000" kern="1200" dirty="0">
                <a:solidFill>
                  <a:schemeClr val="tx1"/>
                </a:solidFill>
                <a:latin typeface="+mj-lt"/>
                <a:ea typeface="+mj-ea"/>
                <a:cs typeface="+mj-cs"/>
              </a:rPr>
              <a:t>​</a:t>
            </a:r>
            <a:endParaRPr lang="en-US" sz="4000" b="1" u="sng"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7DA0030-C836-09DB-0325-3C4D379E1870}"/>
              </a:ext>
            </a:extLst>
          </p:cNvPr>
          <p:cNvSpPr txBox="1"/>
          <p:nvPr/>
        </p:nvSpPr>
        <p:spPr>
          <a:xfrm>
            <a:off x="457522" y="4949489"/>
            <a:ext cx="2704690" cy="1442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58952">
              <a:spcAft>
                <a:spcPts val="600"/>
              </a:spcAft>
            </a:pPr>
            <a:r>
              <a:rPr lang="en-US" sz="1494" kern="1200" dirty="0">
                <a:solidFill>
                  <a:schemeClr val="tx1"/>
                </a:solidFill>
                <a:latin typeface="+mn-lt"/>
                <a:ea typeface="+mn-ea"/>
                <a:cs typeface="+mn-cs"/>
              </a:rPr>
              <a:t>Firstly, we found the variables that were most correlated with the CO2 emission.</a:t>
            </a:r>
          </a:p>
          <a:p>
            <a:pPr defTabSz="758952">
              <a:spcAft>
                <a:spcPts val="600"/>
              </a:spcAft>
            </a:pPr>
            <a:endParaRPr lang="en-US" sz="1494" kern="1200" dirty="0">
              <a:solidFill>
                <a:schemeClr val="tx1"/>
              </a:solidFill>
              <a:latin typeface="+mn-lt"/>
              <a:ea typeface="+mn-ea"/>
              <a:cs typeface="+mn-cs"/>
            </a:endParaRPr>
          </a:p>
          <a:p>
            <a:pPr marL="285750" indent="-285750">
              <a:spcAft>
                <a:spcPts val="600"/>
              </a:spcAft>
              <a:buFont typeface="Arial"/>
              <a:buChar char="•"/>
            </a:pPr>
            <a:endParaRPr lang="en-US" dirty="0"/>
          </a:p>
        </p:txBody>
      </p:sp>
      <p:pic>
        <p:nvPicPr>
          <p:cNvPr id="2" name="Picture 1" descr="A graph with a red line&#10;&#10;Description automatically generated">
            <a:extLst>
              <a:ext uri="{FF2B5EF4-FFF2-40B4-BE49-F238E27FC236}">
                <a16:creationId xmlns:a16="http://schemas.microsoft.com/office/drawing/2014/main" id="{5F39367F-E695-35E6-E7A3-7D19DB8C14A4}"/>
              </a:ext>
            </a:extLst>
          </p:cNvPr>
          <p:cNvPicPr>
            <a:picLocks noChangeAspect="1"/>
          </p:cNvPicPr>
          <p:nvPr/>
        </p:nvPicPr>
        <p:blipFill>
          <a:blip r:embed="rId2"/>
          <a:stretch>
            <a:fillRect/>
          </a:stretch>
        </p:blipFill>
        <p:spPr>
          <a:xfrm>
            <a:off x="7398029" y="1649703"/>
            <a:ext cx="4548165" cy="3140990"/>
          </a:xfrm>
          <a:prstGeom prst="rect">
            <a:avLst/>
          </a:prstGeom>
        </p:spPr>
      </p:pic>
      <p:pic>
        <p:nvPicPr>
          <p:cNvPr id="6" name="Picture 5" descr="A collage of blue and white graphs&#10;&#10;Description automatically generated">
            <a:extLst>
              <a:ext uri="{FF2B5EF4-FFF2-40B4-BE49-F238E27FC236}">
                <a16:creationId xmlns:a16="http://schemas.microsoft.com/office/drawing/2014/main" id="{8015743F-B082-8F08-1A33-F89271AF7000}"/>
              </a:ext>
            </a:extLst>
          </p:cNvPr>
          <p:cNvPicPr>
            <a:picLocks noChangeAspect="1"/>
          </p:cNvPicPr>
          <p:nvPr/>
        </p:nvPicPr>
        <p:blipFill>
          <a:blip r:embed="rId3"/>
          <a:stretch>
            <a:fillRect/>
          </a:stretch>
        </p:blipFill>
        <p:spPr>
          <a:xfrm>
            <a:off x="3841697" y="1649703"/>
            <a:ext cx="3325734" cy="3299786"/>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B0A62FB1-C262-046C-0F4E-96B5575FABFE}"/>
              </a:ext>
            </a:extLst>
          </p:cNvPr>
          <p:cNvPicPr>
            <a:picLocks noChangeAspect="1"/>
          </p:cNvPicPr>
          <p:nvPr/>
        </p:nvPicPr>
        <p:blipFill>
          <a:blip r:embed="rId4"/>
          <a:stretch>
            <a:fillRect/>
          </a:stretch>
        </p:blipFill>
        <p:spPr>
          <a:xfrm>
            <a:off x="457522" y="2588965"/>
            <a:ext cx="3178739" cy="1680069"/>
          </a:xfrm>
          <a:prstGeom prst="rect">
            <a:avLst/>
          </a:prstGeom>
        </p:spPr>
      </p:pic>
      <p:sp>
        <p:nvSpPr>
          <p:cNvPr id="7" name="TextBox 6">
            <a:extLst>
              <a:ext uri="{FF2B5EF4-FFF2-40B4-BE49-F238E27FC236}">
                <a16:creationId xmlns:a16="http://schemas.microsoft.com/office/drawing/2014/main" id="{D0631440-9A10-8545-6320-B4213A3AD848}"/>
              </a:ext>
            </a:extLst>
          </p:cNvPr>
          <p:cNvSpPr txBox="1"/>
          <p:nvPr/>
        </p:nvSpPr>
        <p:spPr>
          <a:xfrm>
            <a:off x="4085296" y="5067910"/>
            <a:ext cx="2951201" cy="55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58952">
              <a:spcAft>
                <a:spcPts val="600"/>
              </a:spcAft>
            </a:pPr>
            <a:r>
              <a:rPr lang="en-US" sz="1494" kern="1200" dirty="0">
                <a:solidFill>
                  <a:schemeClr val="tx1"/>
                </a:solidFill>
                <a:latin typeface="+mn-lt"/>
                <a:ea typeface="+mn-ea"/>
                <a:cs typeface="+mn-cs"/>
              </a:rPr>
              <a:t>After a logarithmic transform, we get the following scatter plots:</a:t>
            </a:r>
            <a:endParaRPr lang="en-US" dirty="0"/>
          </a:p>
        </p:txBody>
      </p:sp>
      <p:sp>
        <p:nvSpPr>
          <p:cNvPr id="8" name="TextBox 7">
            <a:extLst>
              <a:ext uri="{FF2B5EF4-FFF2-40B4-BE49-F238E27FC236}">
                <a16:creationId xmlns:a16="http://schemas.microsoft.com/office/drawing/2014/main" id="{F17798CB-6C17-3691-CAA3-4AB26829E360}"/>
              </a:ext>
            </a:extLst>
          </p:cNvPr>
          <p:cNvSpPr txBox="1"/>
          <p:nvPr/>
        </p:nvSpPr>
        <p:spPr>
          <a:xfrm>
            <a:off x="7558625" y="4788355"/>
            <a:ext cx="5210364" cy="3222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58952">
              <a:spcAft>
                <a:spcPts val="600"/>
              </a:spcAft>
            </a:pPr>
            <a:r>
              <a:rPr lang="en-US" sz="1494" kern="1200" dirty="0">
                <a:solidFill>
                  <a:schemeClr val="tx1"/>
                </a:solidFill>
                <a:latin typeface="+mn-lt"/>
                <a:ea typeface="+mn-ea"/>
                <a:cs typeface="+mn-cs"/>
              </a:rPr>
              <a:t>We can use the data to calculate the CO2 per distance</a:t>
            </a:r>
            <a:endParaRPr lang="en-US" dirty="0"/>
          </a:p>
        </p:txBody>
      </p:sp>
      <p:sp>
        <p:nvSpPr>
          <p:cNvPr id="9" name="TextBox 8">
            <a:extLst>
              <a:ext uri="{FF2B5EF4-FFF2-40B4-BE49-F238E27FC236}">
                <a16:creationId xmlns:a16="http://schemas.microsoft.com/office/drawing/2014/main" id="{77D5A294-0F1C-DC12-BFE2-A61AD1355A1E}"/>
              </a:ext>
            </a:extLst>
          </p:cNvPr>
          <p:cNvSpPr txBox="1"/>
          <p:nvPr/>
        </p:nvSpPr>
        <p:spPr>
          <a:xfrm>
            <a:off x="7558625" y="5067910"/>
            <a:ext cx="4315320" cy="55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58952">
              <a:spcAft>
                <a:spcPts val="600"/>
              </a:spcAft>
            </a:pPr>
            <a:r>
              <a:rPr lang="en-US" sz="1494" kern="1200" dirty="0">
                <a:solidFill>
                  <a:schemeClr val="tx1"/>
                </a:solidFill>
                <a:latin typeface="+mn-lt"/>
                <a:ea typeface="+mn-ea"/>
                <a:cs typeface="+mn-cs"/>
              </a:rPr>
              <a:t>We end up getting around </a:t>
            </a:r>
            <a:r>
              <a:rPr lang="en-US" sz="1494" b="1" kern="1200" dirty="0">
                <a:solidFill>
                  <a:schemeClr val="tx1"/>
                </a:solidFill>
                <a:latin typeface="+mn-lt"/>
                <a:ea typeface="+mn-ea"/>
                <a:cs typeface="+mn-cs"/>
              </a:rPr>
              <a:t>0.2233kg CO2 emissions per km </a:t>
            </a:r>
            <a:r>
              <a:rPr lang="en-US" sz="1494" kern="1200" dirty="0">
                <a:solidFill>
                  <a:schemeClr val="tx1"/>
                </a:solidFill>
                <a:latin typeface="+mn-lt"/>
                <a:ea typeface="+mn-ea"/>
                <a:cs typeface="+mn-cs"/>
              </a:rPr>
              <a:t>on average.</a:t>
            </a:r>
            <a:endParaRPr lang="en-US" dirty="0"/>
          </a:p>
        </p:txBody>
      </p:sp>
    </p:spTree>
    <p:extLst>
      <p:ext uri="{BB962C8B-B14F-4D97-AF65-F5344CB8AC3E}">
        <p14:creationId xmlns:p14="http://schemas.microsoft.com/office/powerpoint/2010/main" val="34902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55B8A4-A437-4EB0-03CB-4C6471AC1628}"/>
              </a:ext>
            </a:extLst>
          </p:cNvPr>
          <p:cNvSpPr txBox="1"/>
          <p:nvPr/>
        </p:nvSpPr>
        <p:spPr>
          <a:xfrm>
            <a:off x="841248" y="334644"/>
            <a:ext cx="10509504" cy="10769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r>
              <a:rPr lang="en-US" sz="4000" b="1" u="sng" dirty="0"/>
              <a:t>Preprocessing – Car Data</a:t>
            </a:r>
            <a:endParaRPr lang="en-US" sz="4000" dirty="0"/>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C05430C-9611-7567-D426-7D016EFC7E9F}"/>
              </a:ext>
            </a:extLst>
          </p:cNvPr>
          <p:cNvSpPr txBox="1"/>
          <p:nvPr/>
        </p:nvSpPr>
        <p:spPr>
          <a:xfrm>
            <a:off x="1234661" y="1527775"/>
            <a:ext cx="85520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do similar preprocessing with the car data</a:t>
            </a:r>
          </a:p>
        </p:txBody>
      </p:sp>
      <p:grpSp>
        <p:nvGrpSpPr>
          <p:cNvPr id="57" name="Group 56">
            <a:extLst>
              <a:ext uri="{FF2B5EF4-FFF2-40B4-BE49-F238E27FC236}">
                <a16:creationId xmlns:a16="http://schemas.microsoft.com/office/drawing/2014/main" id="{1B8BA72B-FD65-9921-DEEA-C58C231D7ECC}"/>
              </a:ext>
            </a:extLst>
          </p:cNvPr>
          <p:cNvGrpSpPr/>
          <p:nvPr/>
        </p:nvGrpSpPr>
        <p:grpSpPr>
          <a:xfrm>
            <a:off x="270310" y="2117302"/>
            <a:ext cx="5206676" cy="4383605"/>
            <a:chOff x="270310" y="1889150"/>
            <a:chExt cx="5582392" cy="4945837"/>
          </a:xfrm>
        </p:grpSpPr>
        <p:pic>
          <p:nvPicPr>
            <p:cNvPr id="32" name="Picture 31" descr="A screenshot of a computer&#10;&#10;Description automatically generated">
              <a:extLst>
                <a:ext uri="{FF2B5EF4-FFF2-40B4-BE49-F238E27FC236}">
                  <a16:creationId xmlns:a16="http://schemas.microsoft.com/office/drawing/2014/main" id="{C29F2A75-BD2E-5B12-2FC4-71998B970D28}"/>
                </a:ext>
              </a:extLst>
            </p:cNvPr>
            <p:cNvPicPr>
              <a:picLocks noChangeAspect="1"/>
            </p:cNvPicPr>
            <p:nvPr/>
          </p:nvPicPr>
          <p:blipFill>
            <a:blip r:embed="rId3"/>
            <a:stretch>
              <a:fillRect/>
            </a:stretch>
          </p:blipFill>
          <p:spPr>
            <a:xfrm>
              <a:off x="1962526" y="2356772"/>
              <a:ext cx="3703983" cy="4478215"/>
            </a:xfrm>
            <a:prstGeom prst="rect">
              <a:avLst/>
            </a:prstGeom>
          </p:spPr>
        </p:pic>
        <p:sp>
          <p:nvSpPr>
            <p:cNvPr id="34" name="TextBox 33">
              <a:extLst>
                <a:ext uri="{FF2B5EF4-FFF2-40B4-BE49-F238E27FC236}">
                  <a16:creationId xmlns:a16="http://schemas.microsoft.com/office/drawing/2014/main" id="{B45BA20E-080D-55F9-F8D9-7029BB678D42}"/>
                </a:ext>
              </a:extLst>
            </p:cNvPr>
            <p:cNvSpPr txBox="1"/>
            <p:nvPr/>
          </p:nvSpPr>
          <p:spPr>
            <a:xfrm>
              <a:off x="3109502" y="18891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solidFill>
                    <a:srgbClr val="FF0000"/>
                  </a:solidFill>
                </a:rPr>
                <a:t>Before</a:t>
              </a:r>
            </a:p>
          </p:txBody>
        </p:sp>
        <p:sp>
          <p:nvSpPr>
            <p:cNvPr id="37" name="Rectangle 36">
              <a:extLst>
                <a:ext uri="{FF2B5EF4-FFF2-40B4-BE49-F238E27FC236}">
                  <a16:creationId xmlns:a16="http://schemas.microsoft.com/office/drawing/2014/main" id="{7ECC0AB5-A3FE-7830-242E-7C035976388E}"/>
                </a:ext>
              </a:extLst>
            </p:cNvPr>
            <p:cNvSpPr/>
            <p:nvPr/>
          </p:nvSpPr>
          <p:spPr>
            <a:xfrm>
              <a:off x="2074984" y="3049564"/>
              <a:ext cx="3437239" cy="5346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BF36BED-623D-37E3-4C24-1765C0860599}"/>
                </a:ext>
              </a:extLst>
            </p:cNvPr>
            <p:cNvCxnSpPr/>
            <p:nvPr/>
          </p:nvCxnSpPr>
          <p:spPr>
            <a:xfrm flipV="1">
              <a:off x="1676398" y="3357934"/>
              <a:ext cx="363416" cy="3165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6BC5DC9-EC7D-5997-B64F-82E623295EFF}"/>
                </a:ext>
              </a:extLst>
            </p:cNvPr>
            <p:cNvSpPr txBox="1"/>
            <p:nvPr/>
          </p:nvSpPr>
          <p:spPr>
            <a:xfrm>
              <a:off x="270820" y="3517808"/>
              <a:ext cx="153946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0000"/>
                  </a:solidFill>
                </a:rPr>
                <a:t>Remove fields: </a:t>
              </a:r>
            </a:p>
            <a:p>
              <a:r>
                <a:rPr lang="en-US" sz="1400" b="1" dirty="0">
                  <a:solidFill>
                    <a:srgbClr val="FF0000"/>
                  </a:solidFill>
                </a:rPr>
                <a:t>Only takes </a:t>
              </a:r>
            </a:p>
            <a:p>
              <a:r>
                <a:rPr lang="en-US" sz="1400" b="1" dirty="0">
                  <a:solidFill>
                    <a:srgbClr val="FF0000"/>
                  </a:solidFill>
                </a:rPr>
                <a:t>Limited values</a:t>
              </a:r>
            </a:p>
          </p:txBody>
        </p:sp>
        <p:sp>
          <p:nvSpPr>
            <p:cNvPr id="40" name="Rectangle 39">
              <a:extLst>
                <a:ext uri="{FF2B5EF4-FFF2-40B4-BE49-F238E27FC236}">
                  <a16:creationId xmlns:a16="http://schemas.microsoft.com/office/drawing/2014/main" id="{CBA8AC5C-7C4D-CB6B-57DB-E5F135901090}"/>
                </a:ext>
              </a:extLst>
            </p:cNvPr>
            <p:cNvSpPr/>
            <p:nvPr/>
          </p:nvSpPr>
          <p:spPr>
            <a:xfrm>
              <a:off x="1964548" y="4497449"/>
              <a:ext cx="3459327" cy="1923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F600E2D-91CE-60C8-64B0-8B07FDFC09A4}"/>
                </a:ext>
              </a:extLst>
            </p:cNvPr>
            <p:cNvSpPr txBox="1"/>
            <p:nvPr/>
          </p:nvSpPr>
          <p:spPr>
            <a:xfrm>
              <a:off x="270310" y="4581040"/>
              <a:ext cx="15284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0000"/>
                  </a:solidFill>
                </a:rPr>
                <a:t>Remove field: </a:t>
              </a:r>
            </a:p>
            <a:p>
              <a:r>
                <a:rPr lang="en-US" sz="1400" b="1" dirty="0">
                  <a:solidFill>
                    <a:srgbClr val="FF0000"/>
                  </a:solidFill>
                </a:rPr>
                <a:t>Null values</a:t>
              </a:r>
            </a:p>
          </p:txBody>
        </p:sp>
        <p:cxnSp>
          <p:nvCxnSpPr>
            <p:cNvPr id="42" name="Straight Arrow Connector 41">
              <a:extLst>
                <a:ext uri="{FF2B5EF4-FFF2-40B4-BE49-F238E27FC236}">
                  <a16:creationId xmlns:a16="http://schemas.microsoft.com/office/drawing/2014/main" id="{6F78F749-87F4-72D9-1AA8-6D780A423B79}"/>
                </a:ext>
              </a:extLst>
            </p:cNvPr>
            <p:cNvCxnSpPr>
              <a:cxnSpLocks/>
            </p:cNvCxnSpPr>
            <p:nvPr/>
          </p:nvCxnSpPr>
          <p:spPr>
            <a:xfrm flipV="1">
              <a:off x="1665354" y="4650020"/>
              <a:ext cx="275068" cy="1398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A08CCF7A-672C-BF2F-C270-0A55254DDA5C}"/>
              </a:ext>
            </a:extLst>
          </p:cNvPr>
          <p:cNvGrpSpPr/>
          <p:nvPr/>
        </p:nvGrpSpPr>
        <p:grpSpPr>
          <a:xfrm>
            <a:off x="5382404" y="1546063"/>
            <a:ext cx="6819904" cy="5259766"/>
            <a:chOff x="5476986" y="1478895"/>
            <a:chExt cx="7402177" cy="5404118"/>
          </a:xfrm>
        </p:grpSpPr>
        <p:pic>
          <p:nvPicPr>
            <p:cNvPr id="33" name="Picture 32" descr="A screenshot of a computer&#10;&#10;Description automatically generated">
              <a:extLst>
                <a:ext uri="{FF2B5EF4-FFF2-40B4-BE49-F238E27FC236}">
                  <a16:creationId xmlns:a16="http://schemas.microsoft.com/office/drawing/2014/main" id="{B65A5C0D-B32B-ED1F-7EDA-0984A485277A}"/>
                </a:ext>
              </a:extLst>
            </p:cNvPr>
            <p:cNvPicPr>
              <a:picLocks noChangeAspect="1"/>
            </p:cNvPicPr>
            <p:nvPr/>
          </p:nvPicPr>
          <p:blipFill>
            <a:blip r:embed="rId4"/>
            <a:stretch>
              <a:fillRect/>
            </a:stretch>
          </p:blipFill>
          <p:spPr>
            <a:xfrm>
              <a:off x="6951501" y="2378859"/>
              <a:ext cx="4578756" cy="4396153"/>
            </a:xfrm>
            <a:prstGeom prst="rect">
              <a:avLst/>
            </a:prstGeom>
          </p:spPr>
        </p:pic>
        <p:sp>
          <p:nvSpPr>
            <p:cNvPr id="35" name="TextBox 34">
              <a:extLst>
                <a:ext uri="{FF2B5EF4-FFF2-40B4-BE49-F238E27FC236}">
                  <a16:creationId xmlns:a16="http://schemas.microsoft.com/office/drawing/2014/main" id="{56E4A7C4-B01C-A491-9380-0D3761AE3086}"/>
                </a:ext>
              </a:extLst>
            </p:cNvPr>
            <p:cNvSpPr txBox="1"/>
            <p:nvPr/>
          </p:nvSpPr>
          <p:spPr>
            <a:xfrm>
              <a:off x="8792305" y="191123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solidFill>
                    <a:srgbClr val="FF0000"/>
                  </a:solidFill>
                </a:rPr>
                <a:t>After</a:t>
              </a:r>
            </a:p>
          </p:txBody>
        </p:sp>
        <p:sp>
          <p:nvSpPr>
            <p:cNvPr id="43" name="Rectangle 42">
              <a:extLst>
                <a:ext uri="{FF2B5EF4-FFF2-40B4-BE49-F238E27FC236}">
                  <a16:creationId xmlns:a16="http://schemas.microsoft.com/office/drawing/2014/main" id="{0E23D200-9738-A482-2690-EC47B68674AA}"/>
                </a:ext>
              </a:extLst>
            </p:cNvPr>
            <p:cNvSpPr/>
            <p:nvPr/>
          </p:nvSpPr>
          <p:spPr>
            <a:xfrm>
              <a:off x="9529330" y="2951362"/>
              <a:ext cx="256719" cy="3549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863A4570-20C3-FBF1-C492-1FAF974E6F25}"/>
                </a:ext>
              </a:extLst>
            </p:cNvPr>
            <p:cNvCxnSpPr>
              <a:cxnSpLocks/>
            </p:cNvCxnSpPr>
            <p:nvPr/>
          </p:nvCxnSpPr>
          <p:spPr>
            <a:xfrm flipH="1">
              <a:off x="9626685" y="2084194"/>
              <a:ext cx="210844" cy="8430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955C075E-57CD-6741-1BBE-372B9ABEF736}"/>
                </a:ext>
              </a:extLst>
            </p:cNvPr>
            <p:cNvSpPr txBox="1"/>
            <p:nvPr/>
          </p:nvSpPr>
          <p:spPr>
            <a:xfrm>
              <a:off x="9914163" y="1478895"/>
              <a:ext cx="153946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0000"/>
                  </a:solidFill>
                </a:rPr>
                <a:t>Deleted records</a:t>
              </a:r>
            </a:p>
            <a:p>
              <a:r>
                <a:rPr lang="en-US" sz="1400" b="1" dirty="0">
                  <a:solidFill>
                    <a:srgbClr val="FF0000"/>
                  </a:solidFill>
                </a:rPr>
                <a:t>with null values</a:t>
              </a:r>
            </a:p>
            <a:p>
              <a:endParaRPr lang="en-US" sz="1400" b="1" dirty="0">
                <a:solidFill>
                  <a:srgbClr val="FF0000"/>
                </a:solidFill>
              </a:endParaRPr>
            </a:p>
          </p:txBody>
        </p:sp>
        <p:sp>
          <p:nvSpPr>
            <p:cNvPr id="46" name="Rectangle 45">
              <a:extLst>
                <a:ext uri="{FF2B5EF4-FFF2-40B4-BE49-F238E27FC236}">
                  <a16:creationId xmlns:a16="http://schemas.microsoft.com/office/drawing/2014/main" id="{F4256E59-5DC4-8787-ED02-12A31CC946DC}"/>
                </a:ext>
              </a:extLst>
            </p:cNvPr>
            <p:cNvSpPr/>
            <p:nvPr/>
          </p:nvSpPr>
          <p:spPr>
            <a:xfrm>
              <a:off x="10398195" y="3126187"/>
              <a:ext cx="888065" cy="284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5A349DB5-8049-0EC6-983B-0E29F16B3B9A}"/>
                </a:ext>
              </a:extLst>
            </p:cNvPr>
            <p:cNvCxnSpPr>
              <a:cxnSpLocks/>
            </p:cNvCxnSpPr>
            <p:nvPr/>
          </p:nvCxnSpPr>
          <p:spPr>
            <a:xfrm flipH="1">
              <a:off x="11027165" y="2402247"/>
              <a:ext cx="168880" cy="7122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5BA92C02-CF2A-7003-8BCC-753AC9469936}"/>
                </a:ext>
              </a:extLst>
            </p:cNvPr>
            <p:cNvSpPr/>
            <p:nvPr/>
          </p:nvSpPr>
          <p:spPr>
            <a:xfrm>
              <a:off x="10307957" y="4259160"/>
              <a:ext cx="537145" cy="20286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5575D8A7-3AA3-94C3-68C1-2C6B80D8572A}"/>
                </a:ext>
              </a:extLst>
            </p:cNvPr>
            <p:cNvCxnSpPr>
              <a:cxnSpLocks/>
            </p:cNvCxnSpPr>
            <p:nvPr/>
          </p:nvCxnSpPr>
          <p:spPr>
            <a:xfrm flipH="1" flipV="1">
              <a:off x="10846691" y="6272755"/>
              <a:ext cx="349354" cy="150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B372C414-E8F8-F742-2F98-433A22161608}"/>
                </a:ext>
              </a:extLst>
            </p:cNvPr>
            <p:cNvSpPr/>
            <p:nvPr/>
          </p:nvSpPr>
          <p:spPr>
            <a:xfrm>
              <a:off x="7280010" y="6244370"/>
              <a:ext cx="1128698" cy="264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45512817-4AF3-D8A8-5932-61B6CC6B7F20}"/>
                </a:ext>
              </a:extLst>
            </p:cNvPr>
            <p:cNvCxnSpPr>
              <a:cxnSpLocks/>
              <a:endCxn id="50" idx="1"/>
            </p:cNvCxnSpPr>
            <p:nvPr/>
          </p:nvCxnSpPr>
          <p:spPr>
            <a:xfrm flipV="1">
              <a:off x="6476461" y="6376379"/>
              <a:ext cx="803549" cy="3006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B3F05AE9-F1D1-2F1B-51EB-88AEFEFA0763}"/>
                </a:ext>
              </a:extLst>
            </p:cNvPr>
            <p:cNvSpPr txBox="1"/>
            <p:nvPr/>
          </p:nvSpPr>
          <p:spPr>
            <a:xfrm>
              <a:off x="5476986" y="6575236"/>
              <a:ext cx="22814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0000"/>
                  </a:solidFill>
                </a:rPr>
                <a:t>New fields</a:t>
              </a:r>
              <a:endParaRPr lang="en-US" dirty="0"/>
            </a:p>
          </p:txBody>
        </p:sp>
        <p:sp>
          <p:nvSpPr>
            <p:cNvPr id="55" name="TextBox 54">
              <a:extLst>
                <a:ext uri="{FF2B5EF4-FFF2-40B4-BE49-F238E27FC236}">
                  <a16:creationId xmlns:a16="http://schemas.microsoft.com/office/drawing/2014/main" id="{343AB96E-D979-2FAE-31F3-778FCF121823}"/>
                </a:ext>
              </a:extLst>
            </p:cNvPr>
            <p:cNvSpPr txBox="1"/>
            <p:nvPr/>
          </p:nvSpPr>
          <p:spPr>
            <a:xfrm>
              <a:off x="11196045" y="6031676"/>
              <a:ext cx="14523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0000"/>
                  </a:solidFill>
                </a:rPr>
                <a:t>One hot encoded</a:t>
              </a:r>
              <a:endParaRPr lang="en-US" dirty="0"/>
            </a:p>
          </p:txBody>
        </p:sp>
        <p:sp>
          <p:nvSpPr>
            <p:cNvPr id="56" name="TextBox 55">
              <a:extLst>
                <a:ext uri="{FF2B5EF4-FFF2-40B4-BE49-F238E27FC236}">
                  <a16:creationId xmlns:a16="http://schemas.microsoft.com/office/drawing/2014/main" id="{E0F8E480-ED8F-05AD-C1E7-E47310B2A0EE}"/>
                </a:ext>
              </a:extLst>
            </p:cNvPr>
            <p:cNvSpPr txBox="1"/>
            <p:nvPr/>
          </p:nvSpPr>
          <p:spPr>
            <a:xfrm>
              <a:off x="10943237" y="1855575"/>
              <a:ext cx="19359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0000"/>
                  </a:solidFill>
                </a:rPr>
                <a:t>Converted to </a:t>
              </a:r>
              <a:r>
                <a:rPr lang="en-US" sz="1400" b="1" dirty="0" err="1">
                  <a:solidFill>
                    <a:srgbClr val="FF0000"/>
                  </a:solidFill>
                </a:rPr>
                <a:t>DateTime</a:t>
              </a:r>
            </a:p>
          </p:txBody>
        </p:sp>
      </p:grpSp>
    </p:spTree>
    <p:extLst>
      <p:ext uri="{BB962C8B-B14F-4D97-AF65-F5344CB8AC3E}">
        <p14:creationId xmlns:p14="http://schemas.microsoft.com/office/powerpoint/2010/main" val="105943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A55B8A4-A437-4EB0-03CB-4C6471AC1628}"/>
              </a:ext>
            </a:extLst>
          </p:cNvPr>
          <p:cNvSpPr txBox="1"/>
          <p:nvPr/>
        </p:nvSpPr>
        <p:spPr>
          <a:xfrm>
            <a:off x="371094" y="1161288"/>
            <a:ext cx="3679796" cy="12390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600" b="1" u="sng" kern="1200" dirty="0">
                <a:solidFill>
                  <a:schemeClr val="tx1"/>
                </a:solidFill>
                <a:latin typeface="+mj-lt"/>
                <a:ea typeface="+mj-ea"/>
                <a:cs typeface="+mj-cs"/>
              </a:rPr>
              <a:t>Carbon Footprint Assessment </a:t>
            </a:r>
            <a:r>
              <a:rPr lang="en-US" sz="2600" b="1" u="sng" kern="1200" baseline="0" dirty="0">
                <a:solidFill>
                  <a:schemeClr val="tx1"/>
                </a:solidFill>
                <a:latin typeface="+mj-lt"/>
                <a:ea typeface="+mj-ea"/>
                <a:cs typeface="+mj-cs"/>
              </a:rPr>
              <a:t>– Car Data</a:t>
            </a:r>
            <a:r>
              <a:rPr lang="en-US" sz="2600" kern="1200" dirty="0">
                <a:solidFill>
                  <a:schemeClr val="tx1"/>
                </a:solidFill>
                <a:latin typeface="+mj-lt"/>
                <a:ea typeface="+mj-ea"/>
                <a:cs typeface="+mj-cs"/>
              </a:rPr>
              <a:t>​</a:t>
            </a:r>
            <a:endParaRPr lang="en-US" sz="2600" b="1" u="sng" kern="1200" dirty="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8BBA440-EDF0-F319-EFDB-9467E3778A23}"/>
              </a:ext>
            </a:extLst>
          </p:cNvPr>
          <p:cNvSpPr txBox="1"/>
          <p:nvPr/>
        </p:nvSpPr>
        <p:spPr>
          <a:xfrm>
            <a:off x="371094" y="2718054"/>
            <a:ext cx="367979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r>
              <a:rPr lang="en-US" sz="1700" dirty="0"/>
              <a:t>Unfortunately, the car data did not have a lot of information to use when calculating the average carbon emissions per distance. </a:t>
            </a:r>
          </a:p>
          <a:p>
            <a:pPr>
              <a:lnSpc>
                <a:spcPct val="90000"/>
              </a:lnSpc>
              <a:spcAft>
                <a:spcPts val="600"/>
              </a:spcAft>
            </a:pPr>
            <a:endParaRPr lang="en-US" sz="1700" dirty="0"/>
          </a:p>
          <a:p>
            <a:pPr indent="-228600">
              <a:lnSpc>
                <a:spcPct val="90000"/>
              </a:lnSpc>
              <a:spcAft>
                <a:spcPts val="600"/>
              </a:spcAft>
              <a:buFont typeface="Arial" panose="020B0604020202020204" pitchFamily="34" charset="0"/>
              <a:buChar char="•"/>
            </a:pPr>
            <a:r>
              <a:rPr lang="en-US" sz="1700" dirty="0"/>
              <a:t>We attempted to use rough distances of the regions/cities listed but it was too approximate.</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We instead used the average CO2 emissions per car in the UK in 2022 which was </a:t>
            </a:r>
            <a:r>
              <a:rPr lang="en-US" sz="1700" b="1" dirty="0"/>
              <a:t>0.1344kg CO2 emissions per km</a:t>
            </a:r>
            <a:r>
              <a:rPr lang="en-US" sz="1700" dirty="0"/>
              <a:t>.</a:t>
            </a:r>
          </a:p>
        </p:txBody>
      </p:sp>
      <p:pic>
        <p:nvPicPr>
          <p:cNvPr id="2" name="Picture 1" descr="A graph of blue bars&#10;&#10;Description automatically generated with medium confidence">
            <a:extLst>
              <a:ext uri="{FF2B5EF4-FFF2-40B4-BE49-F238E27FC236}">
                <a16:creationId xmlns:a16="http://schemas.microsoft.com/office/drawing/2014/main" id="{D619615A-82B4-74F0-7659-F64C25E90E10}"/>
              </a:ext>
            </a:extLst>
          </p:cNvPr>
          <p:cNvPicPr>
            <a:picLocks noChangeAspect="1"/>
          </p:cNvPicPr>
          <p:nvPr/>
        </p:nvPicPr>
        <p:blipFill>
          <a:blip r:embed="rId2"/>
          <a:stretch>
            <a:fillRect/>
          </a:stretch>
        </p:blipFill>
        <p:spPr>
          <a:xfrm>
            <a:off x="4901184" y="1497868"/>
            <a:ext cx="6922008" cy="3962848"/>
          </a:xfrm>
          <a:prstGeom prst="rect">
            <a:avLst/>
          </a:prstGeom>
        </p:spPr>
      </p:pic>
    </p:spTree>
    <p:extLst>
      <p:ext uri="{BB962C8B-B14F-4D97-AF65-F5344CB8AC3E}">
        <p14:creationId xmlns:p14="http://schemas.microsoft.com/office/powerpoint/2010/main" val="207517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67F378D-A000-47AE-83B2-D9954D8C9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48E26863-5660-4928-984A-CA2CFC8F6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647"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6">
            <a:extLst>
              <a:ext uri="{FF2B5EF4-FFF2-40B4-BE49-F238E27FC236}">
                <a16:creationId xmlns:a16="http://schemas.microsoft.com/office/drawing/2014/main" id="{D7538F2A-6532-4E38-8354-21841BB0B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0065" y="580586"/>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52F31131-35FC-4834-8E62-1D9DA3BE2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4148"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E7AD7F70-85A5-463C-9B1F-3182B60F8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570" y="746626"/>
            <a:ext cx="3511296"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6">
            <a:extLst>
              <a:ext uri="{FF2B5EF4-FFF2-40B4-BE49-F238E27FC236}">
                <a16:creationId xmlns:a16="http://schemas.microsoft.com/office/drawing/2014/main" id="{E5F002A4-1B0E-473E-AD7B-8346FB83B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22924" y="2300232"/>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6" name="Freeform: Shape 45">
            <a:extLst>
              <a:ext uri="{FF2B5EF4-FFF2-40B4-BE49-F238E27FC236}">
                <a16:creationId xmlns:a16="http://schemas.microsoft.com/office/drawing/2014/main" id="{13AF7514-9DD7-4ADB-84DF-5D8B61E73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9" y="4298302"/>
            <a:ext cx="12192000" cy="2559698"/>
          </a:xfrm>
          <a:custGeom>
            <a:avLst/>
            <a:gdLst>
              <a:gd name="connsiteX0" fmla="*/ 1462415 w 12192000"/>
              <a:gd name="connsiteY0" fmla="*/ 0 h 2685062"/>
              <a:gd name="connsiteX1" fmla="*/ 1494432 w 12192000"/>
              <a:gd name="connsiteY1" fmla="*/ 2457 h 2685062"/>
              <a:gd name="connsiteX2" fmla="*/ 1523667 w 12192000"/>
              <a:gd name="connsiteY2" fmla="*/ 11778 h 2685062"/>
              <a:gd name="connsiteX3" fmla="*/ 1523067 w 12192000"/>
              <a:gd name="connsiteY3" fmla="*/ 14207 h 2685062"/>
              <a:gd name="connsiteX4" fmla="*/ 1527695 w 12192000"/>
              <a:gd name="connsiteY4" fmla="*/ 15715 h 2685062"/>
              <a:gd name="connsiteX5" fmla="*/ 1532258 w 12192000"/>
              <a:gd name="connsiteY5" fmla="*/ 14518 h 2685062"/>
              <a:gd name="connsiteX6" fmla="*/ 1537796 w 12192000"/>
              <a:gd name="connsiteY6" fmla="*/ 16283 h 2685062"/>
              <a:gd name="connsiteX7" fmla="*/ 1553041 w 12192000"/>
              <a:gd name="connsiteY7" fmla="*/ 20452 h 2685062"/>
              <a:gd name="connsiteX8" fmla="*/ 1557495 w 12192000"/>
              <a:gd name="connsiteY8" fmla="*/ 25861 h 2685062"/>
              <a:gd name="connsiteX9" fmla="*/ 1617448 w 12192000"/>
              <a:gd name="connsiteY9" fmla="*/ 40977 h 2685062"/>
              <a:gd name="connsiteX10" fmla="*/ 1636697 w 12192000"/>
              <a:gd name="connsiteY10" fmla="*/ 39108 h 2685062"/>
              <a:gd name="connsiteX11" fmla="*/ 1657286 w 12192000"/>
              <a:gd name="connsiteY11" fmla="*/ 49000 h 2685062"/>
              <a:gd name="connsiteX12" fmla="*/ 1719191 w 12192000"/>
              <a:gd name="connsiteY12" fmla="*/ 56920 h 2685062"/>
              <a:gd name="connsiteX13" fmla="*/ 1787126 w 12192000"/>
              <a:gd name="connsiteY13" fmla="*/ 71960 h 2685062"/>
              <a:gd name="connsiteX14" fmla="*/ 1834555 w 12192000"/>
              <a:gd name="connsiteY14" fmla="*/ 86590 h 2685062"/>
              <a:gd name="connsiteX15" fmla="*/ 1966070 w 12192000"/>
              <a:gd name="connsiteY15" fmla="*/ 103987 h 2685062"/>
              <a:gd name="connsiteX16" fmla="*/ 2188582 w 12192000"/>
              <a:gd name="connsiteY16" fmla="*/ 124532 h 2685062"/>
              <a:gd name="connsiteX17" fmla="*/ 2234811 w 12192000"/>
              <a:gd name="connsiteY17" fmla="*/ 130739 h 2685062"/>
              <a:gd name="connsiteX18" fmla="*/ 2270005 w 12192000"/>
              <a:gd name="connsiteY18" fmla="*/ 143358 h 2685062"/>
              <a:gd name="connsiteX19" fmla="*/ 2274208 w 12192000"/>
              <a:gd name="connsiteY19" fmla="*/ 152634 h 2685062"/>
              <a:gd name="connsiteX20" fmla="*/ 2298905 w 12192000"/>
              <a:gd name="connsiteY20" fmla="*/ 157215 h 2685062"/>
              <a:gd name="connsiteX21" fmla="*/ 2304521 w 12192000"/>
              <a:gd name="connsiteY21" fmla="*/ 159957 h 2685062"/>
              <a:gd name="connsiteX22" fmla="*/ 2337696 w 12192000"/>
              <a:gd name="connsiteY22" fmla="*/ 174150 h 2685062"/>
              <a:gd name="connsiteX23" fmla="*/ 2432112 w 12192000"/>
              <a:gd name="connsiteY23" fmla="*/ 166646 h 2685062"/>
              <a:gd name="connsiteX24" fmla="*/ 2500149 w 12192000"/>
              <a:gd name="connsiteY24" fmla="*/ 168723 h 2685062"/>
              <a:gd name="connsiteX25" fmla="*/ 2504776 w 12192000"/>
              <a:gd name="connsiteY25" fmla="*/ 171455 h 2685062"/>
              <a:gd name="connsiteX26" fmla="*/ 2507358 w 12192000"/>
              <a:gd name="connsiteY26" fmla="*/ 177677 h 2685062"/>
              <a:gd name="connsiteX27" fmla="*/ 2518847 w 12192000"/>
              <a:gd name="connsiteY27" fmla="*/ 180936 h 2685062"/>
              <a:gd name="connsiteX28" fmla="*/ 2528864 w 12192000"/>
              <a:gd name="connsiteY28" fmla="*/ 188517 h 2685062"/>
              <a:gd name="connsiteX29" fmla="*/ 2938613 w 12192000"/>
              <a:gd name="connsiteY29" fmla="*/ 248764 h 2685062"/>
              <a:gd name="connsiteX30" fmla="*/ 3132513 w 12192000"/>
              <a:gd name="connsiteY30" fmla="*/ 229282 h 2685062"/>
              <a:gd name="connsiteX31" fmla="*/ 3208657 w 12192000"/>
              <a:gd name="connsiteY31" fmla="*/ 230814 h 2685062"/>
              <a:gd name="connsiteX32" fmla="*/ 3217904 w 12192000"/>
              <a:gd name="connsiteY32" fmla="*/ 237375 h 2685062"/>
              <a:gd name="connsiteX33" fmla="*/ 3330150 w 12192000"/>
              <a:gd name="connsiteY33" fmla="*/ 214762 h 2685062"/>
              <a:gd name="connsiteX34" fmla="*/ 3480527 w 12192000"/>
              <a:gd name="connsiteY34" fmla="*/ 231960 h 2685062"/>
              <a:gd name="connsiteX35" fmla="*/ 3591806 w 12192000"/>
              <a:gd name="connsiteY35" fmla="*/ 253003 h 2685062"/>
              <a:gd name="connsiteX36" fmla="*/ 3655143 w 12192000"/>
              <a:gd name="connsiteY36" fmla="*/ 261318 h 2685062"/>
              <a:gd name="connsiteX37" fmla="*/ 3700191 w 12192000"/>
              <a:gd name="connsiteY37" fmla="*/ 271235 h 2685062"/>
              <a:gd name="connsiteX38" fmla="*/ 3820459 w 12192000"/>
              <a:gd name="connsiteY38" fmla="*/ 275675 h 2685062"/>
              <a:gd name="connsiteX39" fmla="*/ 4022158 w 12192000"/>
              <a:gd name="connsiteY39" fmla="*/ 274341 h 2685062"/>
              <a:gd name="connsiteX40" fmla="*/ 4164508 w 12192000"/>
              <a:gd name="connsiteY40" fmla="*/ 309117 h 2685062"/>
              <a:gd name="connsiteX41" fmla="*/ 4246843 w 12192000"/>
              <a:gd name="connsiteY41" fmla="*/ 292417 h 2685062"/>
              <a:gd name="connsiteX42" fmla="*/ 4337133 w 12192000"/>
              <a:gd name="connsiteY42" fmla="*/ 304707 h 2685062"/>
              <a:gd name="connsiteX43" fmla="*/ 4696109 w 12192000"/>
              <a:gd name="connsiteY43" fmla="*/ 300060 h 2685062"/>
              <a:gd name="connsiteX44" fmla="*/ 4928090 w 12192000"/>
              <a:gd name="connsiteY44" fmla="*/ 291457 h 2685062"/>
              <a:gd name="connsiteX45" fmla="*/ 4960316 w 12192000"/>
              <a:gd name="connsiteY45" fmla="*/ 287841 h 2685062"/>
              <a:gd name="connsiteX46" fmla="*/ 4960840 w 12192000"/>
              <a:gd name="connsiteY46" fmla="*/ 285406 h 2685062"/>
              <a:gd name="connsiteX47" fmla="*/ 4965958 w 12192000"/>
              <a:gd name="connsiteY47" fmla="*/ 284802 h 2685062"/>
              <a:gd name="connsiteX48" fmla="*/ 4969785 w 12192000"/>
              <a:gd name="connsiteY48" fmla="*/ 286778 h 2685062"/>
              <a:gd name="connsiteX49" fmla="*/ 4975889 w 12192000"/>
              <a:gd name="connsiteY49" fmla="*/ 286093 h 2685062"/>
              <a:gd name="connsiteX50" fmla="*/ 4992382 w 12192000"/>
              <a:gd name="connsiteY50" fmla="*/ 284871 h 2685062"/>
              <a:gd name="connsiteX51" fmla="*/ 4999094 w 12192000"/>
              <a:gd name="connsiteY51" fmla="*/ 280499 h 2685062"/>
              <a:gd name="connsiteX52" fmla="*/ 5080965 w 12192000"/>
              <a:gd name="connsiteY52" fmla="*/ 282208 h 2685062"/>
              <a:gd name="connsiteX53" fmla="*/ 5105166 w 12192000"/>
              <a:gd name="connsiteY53" fmla="*/ 276473 h 2685062"/>
              <a:gd name="connsiteX54" fmla="*/ 5168054 w 12192000"/>
              <a:gd name="connsiteY54" fmla="*/ 280137 h 2685062"/>
              <a:gd name="connsiteX55" fmla="*/ 5239940 w 12192000"/>
              <a:gd name="connsiteY55" fmla="*/ 278079 h 2685062"/>
              <a:gd name="connsiteX56" fmla="*/ 5291998 w 12192000"/>
              <a:gd name="connsiteY56" fmla="*/ 272685 h 2685062"/>
              <a:gd name="connsiteX57" fmla="*/ 5425861 w 12192000"/>
              <a:gd name="connsiteY57" fmla="*/ 279926 h 2685062"/>
              <a:gd name="connsiteX58" fmla="*/ 5648321 w 12192000"/>
              <a:gd name="connsiteY58" fmla="*/ 300693 h 2685062"/>
              <a:gd name="connsiteX59" fmla="*/ 5695414 w 12192000"/>
              <a:gd name="connsiteY59" fmla="*/ 303150 h 2685062"/>
              <a:gd name="connsiteX60" fmla="*/ 5743064 w 12192000"/>
              <a:gd name="connsiteY60" fmla="*/ 289335 h 2685062"/>
              <a:gd name="connsiteX61" fmla="*/ 5768797 w 12192000"/>
              <a:gd name="connsiteY61" fmla="*/ 289436 h 2685062"/>
              <a:gd name="connsiteX62" fmla="*/ 5775419 w 12192000"/>
              <a:gd name="connsiteY62" fmla="*/ 287831 h 2685062"/>
              <a:gd name="connsiteX63" fmla="*/ 5813624 w 12192000"/>
              <a:gd name="connsiteY63" fmla="*/ 280263 h 2685062"/>
              <a:gd name="connsiteX64" fmla="*/ 5900676 w 12192000"/>
              <a:gd name="connsiteY64" fmla="*/ 304615 h 2685062"/>
              <a:gd name="connsiteX65" fmla="*/ 5966795 w 12192000"/>
              <a:gd name="connsiteY65" fmla="*/ 314993 h 2685062"/>
              <a:gd name="connsiteX66" fmla="*/ 5972463 w 12192000"/>
              <a:gd name="connsiteY66" fmla="*/ 313217 h 2685062"/>
              <a:gd name="connsiteX67" fmla="*/ 5977754 w 12192000"/>
              <a:gd name="connsiteY67" fmla="*/ 307726 h 2685062"/>
              <a:gd name="connsiteX68" fmla="*/ 5990232 w 12192000"/>
              <a:gd name="connsiteY68" fmla="*/ 306694 h 2685062"/>
              <a:gd name="connsiteX69" fmla="*/ 6003260 w 12192000"/>
              <a:gd name="connsiteY69" fmla="*/ 301250 h 2685062"/>
              <a:gd name="connsiteX70" fmla="*/ 6398655 w 12192000"/>
              <a:gd name="connsiteY70" fmla="*/ 340447 h 2685062"/>
              <a:gd name="connsiteX71" fmla="*/ 6477250 w 12192000"/>
              <a:gd name="connsiteY71" fmla="*/ 370643 h 2685062"/>
              <a:gd name="connsiteX72" fmla="*/ 6599996 w 12192000"/>
              <a:gd name="connsiteY72" fmla="*/ 371929 h 2685062"/>
              <a:gd name="connsiteX73" fmla="*/ 6673632 w 12192000"/>
              <a:gd name="connsiteY73" fmla="*/ 384303 h 2685062"/>
              <a:gd name="connsiteX74" fmla="*/ 6685461 w 12192000"/>
              <a:gd name="connsiteY74" fmla="*/ 379698 h 2685062"/>
              <a:gd name="connsiteX75" fmla="*/ 6782761 w 12192000"/>
              <a:gd name="connsiteY75" fmla="*/ 421766 h 2685062"/>
              <a:gd name="connsiteX76" fmla="*/ 6934599 w 12192000"/>
              <a:gd name="connsiteY76" fmla="*/ 432626 h 2685062"/>
              <a:gd name="connsiteX77" fmla="*/ 7050728 w 12192000"/>
              <a:gd name="connsiteY77" fmla="*/ 432695 h 2685062"/>
              <a:gd name="connsiteX78" fmla="*/ 7115167 w 12192000"/>
              <a:gd name="connsiteY78" fmla="*/ 436243 h 2685062"/>
              <a:gd name="connsiteX79" fmla="*/ 7162809 w 12192000"/>
              <a:gd name="connsiteY79" fmla="*/ 434931 h 2685062"/>
              <a:gd name="connsiteX80" fmla="*/ 7280034 w 12192000"/>
              <a:gd name="connsiteY80" fmla="*/ 452539 h 2685062"/>
              <a:gd name="connsiteX81" fmla="*/ 7472654 w 12192000"/>
              <a:gd name="connsiteY81" fmla="*/ 490482 h 2685062"/>
              <a:gd name="connsiteX82" fmla="*/ 7696080 w 12192000"/>
              <a:gd name="connsiteY82" fmla="*/ 514010 h 2685062"/>
              <a:gd name="connsiteX83" fmla="*/ 7788139 w 12192000"/>
              <a:gd name="connsiteY83" fmla="*/ 518649 h 2685062"/>
              <a:gd name="connsiteX84" fmla="*/ 8227756 w 12192000"/>
              <a:gd name="connsiteY84" fmla="*/ 558548 h 2685062"/>
              <a:gd name="connsiteX85" fmla="*/ 8328859 w 12192000"/>
              <a:gd name="connsiteY85" fmla="*/ 582867 h 2685062"/>
              <a:gd name="connsiteX86" fmla="*/ 8532898 w 12192000"/>
              <a:gd name="connsiteY86" fmla="*/ 668282 h 2685062"/>
              <a:gd name="connsiteX87" fmla="*/ 8792925 w 12192000"/>
              <a:gd name="connsiteY87" fmla="*/ 701900 h 2685062"/>
              <a:gd name="connsiteX88" fmla="*/ 8809491 w 12192000"/>
              <a:gd name="connsiteY88" fmla="*/ 717262 h 2685062"/>
              <a:gd name="connsiteX89" fmla="*/ 8814066 w 12192000"/>
              <a:gd name="connsiteY89" fmla="*/ 719410 h 2685062"/>
              <a:gd name="connsiteX90" fmla="*/ 8815751 w 12192000"/>
              <a:gd name="connsiteY90" fmla="*/ 718686 h 2685062"/>
              <a:gd name="connsiteX91" fmla="*/ 8840540 w 12192000"/>
              <a:gd name="connsiteY91" fmla="*/ 717083 h 2685062"/>
              <a:gd name="connsiteX92" fmla="*/ 8897062 w 12192000"/>
              <a:gd name="connsiteY92" fmla="*/ 697553 h 2685062"/>
              <a:gd name="connsiteX93" fmla="*/ 8965922 w 12192000"/>
              <a:gd name="connsiteY93" fmla="*/ 672885 h 2685062"/>
              <a:gd name="connsiteX94" fmla="*/ 9016694 w 12192000"/>
              <a:gd name="connsiteY94" fmla="*/ 669496 h 2685062"/>
              <a:gd name="connsiteX95" fmla="*/ 9139695 w 12192000"/>
              <a:gd name="connsiteY95" fmla="*/ 648174 h 2685062"/>
              <a:gd name="connsiteX96" fmla="*/ 9219129 w 12192000"/>
              <a:gd name="connsiteY96" fmla="*/ 639013 h 2685062"/>
              <a:gd name="connsiteX97" fmla="*/ 9221354 w 12192000"/>
              <a:gd name="connsiteY97" fmla="*/ 638501 h 2685062"/>
              <a:gd name="connsiteX98" fmla="*/ 9237592 w 12192000"/>
              <a:gd name="connsiteY98" fmla="*/ 642494 h 2685062"/>
              <a:gd name="connsiteX99" fmla="*/ 9236570 w 12192000"/>
              <a:gd name="connsiteY99" fmla="*/ 648762 h 2685062"/>
              <a:gd name="connsiteX100" fmla="*/ 9250521 w 12192000"/>
              <a:gd name="connsiteY100" fmla="*/ 654041 h 2685062"/>
              <a:gd name="connsiteX101" fmla="*/ 9279357 w 12192000"/>
              <a:gd name="connsiteY101" fmla="*/ 653083 h 2685062"/>
              <a:gd name="connsiteX102" fmla="*/ 9289731 w 12192000"/>
              <a:gd name="connsiteY102" fmla="*/ 656356 h 2685062"/>
              <a:gd name="connsiteX103" fmla="*/ 9293723 w 12192000"/>
              <a:gd name="connsiteY103" fmla="*/ 656237 h 2685062"/>
              <a:gd name="connsiteX104" fmla="*/ 9303097 w 12192000"/>
              <a:gd name="connsiteY104" fmla="*/ 656723 h 2685062"/>
              <a:gd name="connsiteX105" fmla="*/ 9302251 w 12192000"/>
              <a:gd name="connsiteY105" fmla="*/ 652725 h 2685062"/>
              <a:gd name="connsiteX106" fmla="*/ 9314122 w 12192000"/>
              <a:gd name="connsiteY106" fmla="*/ 645860 h 2685062"/>
              <a:gd name="connsiteX107" fmla="*/ 9367772 w 12192000"/>
              <a:gd name="connsiteY107" fmla="*/ 650683 h 2685062"/>
              <a:gd name="connsiteX108" fmla="*/ 9370291 w 12192000"/>
              <a:gd name="connsiteY108" fmla="*/ 655264 h 2685062"/>
              <a:gd name="connsiteX109" fmla="*/ 9377007 w 12192000"/>
              <a:gd name="connsiteY109" fmla="*/ 656308 h 2685062"/>
              <a:gd name="connsiteX110" fmla="*/ 9382497 w 12192000"/>
              <a:gd name="connsiteY110" fmla="*/ 652427 h 2685062"/>
              <a:gd name="connsiteX111" fmla="*/ 9474013 w 12192000"/>
              <a:gd name="connsiteY111" fmla="*/ 647005 h 2685062"/>
              <a:gd name="connsiteX112" fmla="*/ 9595899 w 12192000"/>
              <a:gd name="connsiteY112" fmla="*/ 646979 h 2685062"/>
              <a:gd name="connsiteX113" fmla="*/ 9681269 w 12192000"/>
              <a:gd name="connsiteY113" fmla="*/ 669984 h 2685062"/>
              <a:gd name="connsiteX114" fmla="*/ 9689635 w 12192000"/>
              <a:gd name="connsiteY114" fmla="*/ 666408 h 2685062"/>
              <a:gd name="connsiteX115" fmla="*/ 9750215 w 12192000"/>
              <a:gd name="connsiteY115" fmla="*/ 671056 h 2685062"/>
              <a:gd name="connsiteX116" fmla="*/ 9957974 w 12192000"/>
              <a:gd name="connsiteY116" fmla="*/ 715080 h 2685062"/>
              <a:gd name="connsiteX117" fmla="*/ 10076482 w 12192000"/>
              <a:gd name="connsiteY117" fmla="*/ 723397 h 2685062"/>
              <a:gd name="connsiteX118" fmla="*/ 10119263 w 12192000"/>
              <a:gd name="connsiteY118" fmla="*/ 721877 h 2685062"/>
              <a:gd name="connsiteX119" fmla="*/ 10190893 w 12192000"/>
              <a:gd name="connsiteY119" fmla="*/ 719606 h 2685062"/>
              <a:gd name="connsiteX120" fmla="*/ 10246203 w 12192000"/>
              <a:gd name="connsiteY120" fmla="*/ 706893 h 2685062"/>
              <a:gd name="connsiteX121" fmla="*/ 10305396 w 12192000"/>
              <a:gd name="connsiteY121" fmla="*/ 709359 h 2685062"/>
              <a:gd name="connsiteX122" fmla="*/ 10316856 w 12192000"/>
              <a:gd name="connsiteY122" fmla="*/ 724179 h 2685062"/>
              <a:gd name="connsiteX123" fmla="*/ 10380919 w 12192000"/>
              <a:gd name="connsiteY123" fmla="*/ 722193 h 2685062"/>
              <a:gd name="connsiteX124" fmla="*/ 10478351 w 12192000"/>
              <a:gd name="connsiteY124" fmla="*/ 717620 h 2685062"/>
              <a:gd name="connsiteX125" fmla="*/ 10533954 w 12192000"/>
              <a:gd name="connsiteY125" fmla="*/ 718660 h 2685062"/>
              <a:gd name="connsiteX126" fmla="*/ 10686474 w 12192000"/>
              <a:gd name="connsiteY126" fmla="*/ 717507 h 2685062"/>
              <a:gd name="connsiteX127" fmla="*/ 10839729 w 12192000"/>
              <a:gd name="connsiteY127" fmla="*/ 713306 h 2685062"/>
              <a:gd name="connsiteX128" fmla="*/ 10933271 w 12192000"/>
              <a:gd name="connsiteY128" fmla="*/ 693628 h 2685062"/>
              <a:gd name="connsiteX129" fmla="*/ 11058950 w 12192000"/>
              <a:gd name="connsiteY129" fmla="*/ 692031 h 2685062"/>
              <a:gd name="connsiteX130" fmla="*/ 11080388 w 12192000"/>
              <a:gd name="connsiteY130" fmla="*/ 689245 h 2685062"/>
              <a:gd name="connsiteX131" fmla="*/ 11108911 w 12192000"/>
              <a:gd name="connsiteY131" fmla="*/ 693363 h 2685062"/>
              <a:gd name="connsiteX132" fmla="*/ 11223119 w 12192000"/>
              <a:gd name="connsiteY132" fmla="*/ 710661 h 2685062"/>
              <a:gd name="connsiteX133" fmla="*/ 11311983 w 12192000"/>
              <a:gd name="connsiteY133" fmla="*/ 731410 h 2685062"/>
              <a:gd name="connsiteX134" fmla="*/ 11426940 w 12192000"/>
              <a:gd name="connsiteY134" fmla="*/ 727340 h 2685062"/>
              <a:gd name="connsiteX135" fmla="*/ 11495624 w 12192000"/>
              <a:gd name="connsiteY135" fmla="*/ 734858 h 2685062"/>
              <a:gd name="connsiteX136" fmla="*/ 11605975 w 12192000"/>
              <a:gd name="connsiteY136" fmla="*/ 762433 h 2685062"/>
              <a:gd name="connsiteX137" fmla="*/ 11756134 w 12192000"/>
              <a:gd name="connsiteY137" fmla="*/ 765012 h 2685062"/>
              <a:gd name="connsiteX138" fmla="*/ 11789788 w 12192000"/>
              <a:gd name="connsiteY138" fmla="*/ 745316 h 2685062"/>
              <a:gd name="connsiteX139" fmla="*/ 11832833 w 12192000"/>
              <a:gd name="connsiteY139" fmla="*/ 734720 h 2685062"/>
              <a:gd name="connsiteX140" fmla="*/ 11846338 w 12192000"/>
              <a:gd name="connsiteY140" fmla="*/ 765994 h 2685062"/>
              <a:gd name="connsiteX141" fmla="*/ 11972492 w 12192000"/>
              <a:gd name="connsiteY141" fmla="*/ 796180 h 2685062"/>
              <a:gd name="connsiteX142" fmla="*/ 12035979 w 12192000"/>
              <a:gd name="connsiteY142" fmla="*/ 807835 h 2685062"/>
              <a:gd name="connsiteX143" fmla="*/ 12135850 w 12192000"/>
              <a:gd name="connsiteY143" fmla="*/ 819056 h 2685062"/>
              <a:gd name="connsiteX144" fmla="*/ 12166092 w 12192000"/>
              <a:gd name="connsiteY144" fmla="*/ 823695 h 2685062"/>
              <a:gd name="connsiteX145" fmla="*/ 12190645 w 12192000"/>
              <a:gd name="connsiteY145" fmla="*/ 826863 h 2685062"/>
              <a:gd name="connsiteX146" fmla="*/ 12192000 w 12192000"/>
              <a:gd name="connsiteY146" fmla="*/ 880762 h 2685062"/>
              <a:gd name="connsiteX147" fmla="*/ 12192000 w 12192000"/>
              <a:gd name="connsiteY147" fmla="*/ 2685062 h 2685062"/>
              <a:gd name="connsiteX148" fmla="*/ 0 w 12192000"/>
              <a:gd name="connsiteY148" fmla="*/ 2685062 h 2685062"/>
              <a:gd name="connsiteX149" fmla="*/ 0 w 12192000"/>
              <a:gd name="connsiteY149" fmla="*/ 283917 h 2685062"/>
              <a:gd name="connsiteX150" fmla="*/ 44213 w 12192000"/>
              <a:gd name="connsiteY150" fmla="*/ 302297 h 2685062"/>
              <a:gd name="connsiteX151" fmla="*/ 172465 w 12192000"/>
              <a:gd name="connsiteY151" fmla="*/ 314866 h 2685062"/>
              <a:gd name="connsiteX152" fmla="*/ 223361 w 12192000"/>
              <a:gd name="connsiteY152" fmla="*/ 304828 h 2685062"/>
              <a:gd name="connsiteX153" fmla="*/ 320595 w 12192000"/>
              <a:gd name="connsiteY153" fmla="*/ 288341 h 2685062"/>
              <a:gd name="connsiteX154" fmla="*/ 401087 w 12192000"/>
              <a:gd name="connsiteY154" fmla="*/ 246745 h 2685062"/>
              <a:gd name="connsiteX155" fmla="*/ 495839 w 12192000"/>
              <a:gd name="connsiteY155" fmla="*/ 217305 h 2685062"/>
              <a:gd name="connsiteX156" fmla="*/ 507910 w 12192000"/>
              <a:gd name="connsiteY156" fmla="*/ 219773 h 2685062"/>
              <a:gd name="connsiteX157" fmla="*/ 561428 w 12192000"/>
              <a:gd name="connsiteY157" fmla="*/ 201460 h 2685062"/>
              <a:gd name="connsiteX158" fmla="*/ 712813 w 12192000"/>
              <a:gd name="connsiteY158" fmla="*/ 151411 h 2685062"/>
              <a:gd name="connsiteX159" fmla="*/ 819366 w 12192000"/>
              <a:gd name="connsiteY159" fmla="*/ 70479 h 2685062"/>
              <a:gd name="connsiteX160" fmla="*/ 862489 w 12192000"/>
              <a:gd name="connsiteY160" fmla="*/ 63238 h 2685062"/>
              <a:gd name="connsiteX161" fmla="*/ 934387 w 12192000"/>
              <a:gd name="connsiteY161" fmla="*/ 50788 h 2685062"/>
              <a:gd name="connsiteX162" fmla="*/ 948874 w 12192000"/>
              <a:gd name="connsiteY162" fmla="*/ 55208 h 2685062"/>
              <a:gd name="connsiteX163" fmla="*/ 955237 w 12192000"/>
              <a:gd name="connsiteY163" fmla="*/ 54040 h 2685062"/>
              <a:gd name="connsiteX164" fmla="*/ 955886 w 12192000"/>
              <a:gd name="connsiteY164" fmla="*/ 54325 h 2685062"/>
              <a:gd name="connsiteX165" fmla="*/ 957239 w 12192000"/>
              <a:gd name="connsiteY165" fmla="*/ 53673 h 2685062"/>
              <a:gd name="connsiteX166" fmla="*/ 971343 w 12192000"/>
              <a:gd name="connsiteY166" fmla="*/ 51086 h 2685062"/>
              <a:gd name="connsiteX167" fmla="*/ 1002063 w 12192000"/>
              <a:gd name="connsiteY167" fmla="*/ 54158 h 2685062"/>
              <a:gd name="connsiteX168" fmla="*/ 1020663 w 12192000"/>
              <a:gd name="connsiteY168" fmla="*/ 53408 h 2685062"/>
              <a:gd name="connsiteX169" fmla="*/ 1039181 w 12192000"/>
              <a:gd name="connsiteY169" fmla="*/ 40356 h 2685062"/>
              <a:gd name="connsiteX170" fmla="*/ 1051914 w 12192000"/>
              <a:gd name="connsiteY170" fmla="*/ 39166 h 2685062"/>
              <a:gd name="connsiteX171" fmla="*/ 1054501 w 12192000"/>
              <a:gd name="connsiteY171" fmla="*/ 37372 h 2685062"/>
              <a:gd name="connsiteX172" fmla="*/ 1061859 w 12192000"/>
              <a:gd name="connsiteY172" fmla="*/ 33902 h 2685062"/>
              <a:gd name="connsiteX173" fmla="*/ 1054558 w 12192000"/>
              <a:gd name="connsiteY173" fmla="*/ 30385 h 2685062"/>
              <a:gd name="connsiteX174" fmla="*/ 1140852 w 12192000"/>
              <a:gd name="connsiteY174" fmla="*/ 17327 h 2685062"/>
              <a:gd name="connsiteX175" fmla="*/ 1214144 w 12192000"/>
              <a:gd name="connsiteY175" fmla="*/ 6192 h 2685062"/>
              <a:gd name="connsiteX176" fmla="*/ 1338122 w 12192000"/>
              <a:gd name="connsiteY176" fmla="*/ 27996 h 2685062"/>
              <a:gd name="connsiteX177" fmla="*/ 1462415 w 12192000"/>
              <a:gd name="connsiteY177" fmla="*/ 0 h 268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192000" h="2685062">
                <a:moveTo>
                  <a:pt x="1462415" y="0"/>
                </a:moveTo>
                <a:lnTo>
                  <a:pt x="1494432" y="2457"/>
                </a:lnTo>
                <a:lnTo>
                  <a:pt x="1523667" y="11778"/>
                </a:lnTo>
                <a:lnTo>
                  <a:pt x="1523067" y="14207"/>
                </a:lnTo>
                <a:cubicBezTo>
                  <a:pt x="1523507" y="15871"/>
                  <a:pt x="1525127" y="16145"/>
                  <a:pt x="1527695" y="15715"/>
                </a:cubicBezTo>
                <a:lnTo>
                  <a:pt x="1532258" y="14518"/>
                </a:lnTo>
                <a:lnTo>
                  <a:pt x="1537796" y="16283"/>
                </a:lnTo>
                <a:lnTo>
                  <a:pt x="1553041" y="20452"/>
                </a:lnTo>
                <a:lnTo>
                  <a:pt x="1557495" y="25861"/>
                </a:lnTo>
                <a:cubicBezTo>
                  <a:pt x="1571578" y="34900"/>
                  <a:pt x="1608020" y="28047"/>
                  <a:pt x="1617448" y="40977"/>
                </a:cubicBezTo>
                <a:lnTo>
                  <a:pt x="1636697" y="39108"/>
                </a:lnTo>
                <a:lnTo>
                  <a:pt x="1657286" y="49000"/>
                </a:lnTo>
                <a:cubicBezTo>
                  <a:pt x="1676389" y="57312"/>
                  <a:pt x="1696470" y="62807"/>
                  <a:pt x="1719191" y="56920"/>
                </a:cubicBezTo>
                <a:cubicBezTo>
                  <a:pt x="1709669" y="73491"/>
                  <a:pt x="1773685" y="56115"/>
                  <a:pt x="1787126" y="71960"/>
                </a:cubicBezTo>
                <a:cubicBezTo>
                  <a:pt x="1795166" y="84864"/>
                  <a:pt x="1816465" y="82599"/>
                  <a:pt x="1834555" y="86590"/>
                </a:cubicBezTo>
                <a:cubicBezTo>
                  <a:pt x="1850712" y="99365"/>
                  <a:pt x="1937782" y="107374"/>
                  <a:pt x="1966070" y="103987"/>
                </a:cubicBezTo>
                <a:cubicBezTo>
                  <a:pt x="2043209" y="86564"/>
                  <a:pt x="2126459" y="137078"/>
                  <a:pt x="2188582" y="124532"/>
                </a:cubicBezTo>
                <a:cubicBezTo>
                  <a:pt x="2206064" y="124932"/>
                  <a:pt x="2221206" y="127247"/>
                  <a:pt x="2234811" y="130739"/>
                </a:cubicBezTo>
                <a:lnTo>
                  <a:pt x="2270005" y="143358"/>
                </a:lnTo>
                <a:lnTo>
                  <a:pt x="2274208" y="152634"/>
                </a:lnTo>
                <a:lnTo>
                  <a:pt x="2298905" y="157215"/>
                </a:lnTo>
                <a:lnTo>
                  <a:pt x="2304521" y="159957"/>
                </a:lnTo>
                <a:cubicBezTo>
                  <a:pt x="2315230" y="165224"/>
                  <a:pt x="2326016" y="170200"/>
                  <a:pt x="2337696" y="174150"/>
                </a:cubicBezTo>
                <a:cubicBezTo>
                  <a:pt x="2354259" y="137711"/>
                  <a:pt x="2439767" y="201742"/>
                  <a:pt x="2432112" y="166646"/>
                </a:cubicBezTo>
                <a:cubicBezTo>
                  <a:pt x="2482400" y="178172"/>
                  <a:pt x="2480978" y="159994"/>
                  <a:pt x="2500149" y="168723"/>
                </a:cubicBezTo>
                <a:lnTo>
                  <a:pt x="2504776" y="171455"/>
                </a:lnTo>
                <a:lnTo>
                  <a:pt x="2507358" y="177677"/>
                </a:lnTo>
                <a:lnTo>
                  <a:pt x="2518847" y="180936"/>
                </a:lnTo>
                <a:lnTo>
                  <a:pt x="2528864" y="188517"/>
                </a:lnTo>
                <a:cubicBezTo>
                  <a:pt x="2656589" y="189245"/>
                  <a:pt x="2818894" y="267460"/>
                  <a:pt x="2938613" y="248764"/>
                </a:cubicBezTo>
                <a:lnTo>
                  <a:pt x="3132513" y="229282"/>
                </a:lnTo>
                <a:cubicBezTo>
                  <a:pt x="3153391" y="218737"/>
                  <a:pt x="3187482" y="219423"/>
                  <a:pt x="3208657" y="230814"/>
                </a:cubicBezTo>
                <a:cubicBezTo>
                  <a:pt x="3212298" y="232773"/>
                  <a:pt x="3215412" y="234983"/>
                  <a:pt x="3217904" y="237375"/>
                </a:cubicBezTo>
                <a:cubicBezTo>
                  <a:pt x="3279351" y="212726"/>
                  <a:pt x="3298012" y="233121"/>
                  <a:pt x="3330150" y="214762"/>
                </a:cubicBezTo>
                <a:cubicBezTo>
                  <a:pt x="3405531" y="217422"/>
                  <a:pt x="3451160" y="247861"/>
                  <a:pt x="3480527" y="231960"/>
                </a:cubicBezTo>
                <a:cubicBezTo>
                  <a:pt x="3516075" y="238991"/>
                  <a:pt x="3553819" y="269164"/>
                  <a:pt x="3591806" y="253003"/>
                </a:cubicBezTo>
                <a:cubicBezTo>
                  <a:pt x="3586673" y="270421"/>
                  <a:pt x="3640034" y="246868"/>
                  <a:pt x="3655143" y="261318"/>
                </a:cubicBezTo>
                <a:cubicBezTo>
                  <a:pt x="3664868" y="273371"/>
                  <a:pt x="3683329" y="269035"/>
                  <a:pt x="3700191" y="271235"/>
                </a:cubicBezTo>
                <a:cubicBezTo>
                  <a:pt x="3717097" y="282363"/>
                  <a:pt x="3796016" y="281812"/>
                  <a:pt x="3820459" y="275675"/>
                </a:cubicBezTo>
                <a:cubicBezTo>
                  <a:pt x="3885463" y="250791"/>
                  <a:pt x="3969506" y="292904"/>
                  <a:pt x="4022158" y="274341"/>
                </a:cubicBezTo>
                <a:cubicBezTo>
                  <a:pt x="4084571" y="269096"/>
                  <a:pt x="4119856" y="297968"/>
                  <a:pt x="4164508" y="309117"/>
                </a:cubicBezTo>
                <a:cubicBezTo>
                  <a:pt x="4171915" y="271244"/>
                  <a:pt x="4260667" y="326583"/>
                  <a:pt x="4246843" y="292417"/>
                </a:cubicBezTo>
                <a:cubicBezTo>
                  <a:pt x="4309458" y="301142"/>
                  <a:pt x="4279869" y="266331"/>
                  <a:pt x="4337133" y="304707"/>
                </a:cubicBezTo>
                <a:cubicBezTo>
                  <a:pt x="4450694" y="292933"/>
                  <a:pt x="4593547" y="330375"/>
                  <a:pt x="4696109" y="300060"/>
                </a:cubicBezTo>
                <a:lnTo>
                  <a:pt x="4928090" y="291457"/>
                </a:lnTo>
                <a:lnTo>
                  <a:pt x="4960316" y="287841"/>
                </a:lnTo>
                <a:cubicBezTo>
                  <a:pt x="4960491" y="287029"/>
                  <a:pt x="4960665" y="286217"/>
                  <a:pt x="4960840" y="285406"/>
                </a:cubicBezTo>
                <a:cubicBezTo>
                  <a:pt x="4962018" y="283892"/>
                  <a:pt x="4963691" y="283924"/>
                  <a:pt x="4965958" y="284802"/>
                </a:cubicBezTo>
                <a:lnTo>
                  <a:pt x="4969785" y="286778"/>
                </a:lnTo>
                <a:lnTo>
                  <a:pt x="4975889" y="286093"/>
                </a:lnTo>
                <a:lnTo>
                  <a:pt x="4992382" y="284871"/>
                </a:lnTo>
                <a:lnTo>
                  <a:pt x="4999094" y="280499"/>
                </a:lnTo>
                <a:lnTo>
                  <a:pt x="5080965" y="282208"/>
                </a:lnTo>
                <a:lnTo>
                  <a:pt x="5105166" y="276473"/>
                </a:lnTo>
                <a:cubicBezTo>
                  <a:pt x="5127226" y="271982"/>
                  <a:pt x="5148953" y="270367"/>
                  <a:pt x="5168054" y="280137"/>
                </a:cubicBezTo>
                <a:cubicBezTo>
                  <a:pt x="5166431" y="262533"/>
                  <a:pt x="5219894" y="290815"/>
                  <a:pt x="5239940" y="278079"/>
                </a:cubicBezTo>
                <a:cubicBezTo>
                  <a:pt x="5253484" y="267178"/>
                  <a:pt x="5272860" y="273220"/>
                  <a:pt x="5291998" y="272685"/>
                </a:cubicBezTo>
                <a:cubicBezTo>
                  <a:pt x="5313255" y="263383"/>
                  <a:pt x="5400292" y="271538"/>
                  <a:pt x="5425861" y="279926"/>
                </a:cubicBezTo>
                <a:cubicBezTo>
                  <a:pt x="5491875" y="310639"/>
                  <a:pt x="5594484" y="277380"/>
                  <a:pt x="5648321" y="300693"/>
                </a:cubicBezTo>
                <a:cubicBezTo>
                  <a:pt x="5665248" y="303486"/>
                  <a:pt x="5680800" y="304021"/>
                  <a:pt x="5695414" y="303150"/>
                </a:cubicBezTo>
                <a:lnTo>
                  <a:pt x="5743064" y="289335"/>
                </a:lnTo>
                <a:lnTo>
                  <a:pt x="5768797" y="289436"/>
                </a:lnTo>
                <a:lnTo>
                  <a:pt x="5775419" y="287831"/>
                </a:lnTo>
                <a:cubicBezTo>
                  <a:pt x="5788059" y="284732"/>
                  <a:pt x="5800646" y="281926"/>
                  <a:pt x="5813624" y="280263"/>
                </a:cubicBezTo>
                <a:cubicBezTo>
                  <a:pt x="5812999" y="318182"/>
                  <a:pt x="5923892" y="272386"/>
                  <a:pt x="5900676" y="304615"/>
                </a:cubicBezTo>
                <a:cubicBezTo>
                  <a:pt x="5954067" y="302717"/>
                  <a:pt x="5944477" y="319870"/>
                  <a:pt x="5966795" y="314993"/>
                </a:cubicBezTo>
                <a:lnTo>
                  <a:pt x="5972463" y="313217"/>
                </a:lnTo>
                <a:lnTo>
                  <a:pt x="5977754" y="307726"/>
                </a:lnTo>
                <a:lnTo>
                  <a:pt x="5990232" y="306694"/>
                </a:lnTo>
                <a:lnTo>
                  <a:pt x="6003260" y="301250"/>
                </a:lnTo>
                <a:cubicBezTo>
                  <a:pt x="6125949" y="323771"/>
                  <a:pt x="6292426" y="300774"/>
                  <a:pt x="6398655" y="340447"/>
                </a:cubicBezTo>
                <a:lnTo>
                  <a:pt x="6477250" y="370643"/>
                </a:lnTo>
                <a:cubicBezTo>
                  <a:pt x="6518147" y="382960"/>
                  <a:pt x="6560561" y="347277"/>
                  <a:pt x="6599996" y="371929"/>
                </a:cubicBezTo>
                <a:cubicBezTo>
                  <a:pt x="6615225" y="385828"/>
                  <a:pt x="6648193" y="391366"/>
                  <a:pt x="6673632" y="384303"/>
                </a:cubicBezTo>
                <a:cubicBezTo>
                  <a:pt x="6678009" y="383088"/>
                  <a:pt x="6681993" y="381536"/>
                  <a:pt x="6685461" y="379698"/>
                </a:cubicBezTo>
                <a:cubicBezTo>
                  <a:pt x="6733172" y="414481"/>
                  <a:pt x="6760278" y="398336"/>
                  <a:pt x="6782761" y="421766"/>
                </a:cubicBezTo>
                <a:cubicBezTo>
                  <a:pt x="6856177" y="432921"/>
                  <a:pt x="6913662" y="412056"/>
                  <a:pt x="6934599" y="432626"/>
                </a:cubicBezTo>
                <a:cubicBezTo>
                  <a:pt x="6971837" y="432351"/>
                  <a:pt x="7021650" y="410307"/>
                  <a:pt x="7050728" y="432695"/>
                </a:cubicBezTo>
                <a:cubicBezTo>
                  <a:pt x="7053692" y="415076"/>
                  <a:pt x="7094152" y="447339"/>
                  <a:pt x="7115167" y="436243"/>
                </a:cubicBezTo>
                <a:cubicBezTo>
                  <a:pt x="7129937" y="426464"/>
                  <a:pt x="7145660" y="433973"/>
                  <a:pt x="7162809" y="434931"/>
                </a:cubicBezTo>
                <a:cubicBezTo>
                  <a:pt x="7184039" y="427343"/>
                  <a:pt x="7259393" y="442217"/>
                  <a:pt x="7280034" y="452539"/>
                </a:cubicBezTo>
                <a:cubicBezTo>
                  <a:pt x="7331046" y="488194"/>
                  <a:pt x="7430616" y="463128"/>
                  <a:pt x="7472654" y="490482"/>
                </a:cubicBezTo>
                <a:cubicBezTo>
                  <a:pt x="7541994" y="500728"/>
                  <a:pt x="7643498" y="509315"/>
                  <a:pt x="7696080" y="514010"/>
                </a:cubicBezTo>
                <a:cubicBezTo>
                  <a:pt x="7760013" y="517032"/>
                  <a:pt x="7715914" y="545003"/>
                  <a:pt x="7788139" y="518649"/>
                </a:cubicBezTo>
                <a:cubicBezTo>
                  <a:pt x="7891601" y="550571"/>
                  <a:pt x="8143222" y="510864"/>
                  <a:pt x="8227756" y="558548"/>
                </a:cubicBezTo>
                <a:cubicBezTo>
                  <a:pt x="8317876" y="569251"/>
                  <a:pt x="8261697" y="569546"/>
                  <a:pt x="8328859" y="582867"/>
                </a:cubicBezTo>
                <a:cubicBezTo>
                  <a:pt x="8336976" y="627379"/>
                  <a:pt x="8495085" y="643261"/>
                  <a:pt x="8532898" y="668282"/>
                </a:cubicBezTo>
                <a:cubicBezTo>
                  <a:pt x="8626867" y="678146"/>
                  <a:pt x="8698118" y="715603"/>
                  <a:pt x="8792925" y="701900"/>
                </a:cubicBezTo>
                <a:cubicBezTo>
                  <a:pt x="8796856" y="707882"/>
                  <a:pt x="8802564" y="712918"/>
                  <a:pt x="8809491" y="717262"/>
                </a:cubicBezTo>
                <a:lnTo>
                  <a:pt x="8814066" y="719410"/>
                </a:lnTo>
                <a:lnTo>
                  <a:pt x="8815751" y="718686"/>
                </a:lnTo>
                <a:cubicBezTo>
                  <a:pt x="8822134" y="717141"/>
                  <a:pt x="8829906" y="716502"/>
                  <a:pt x="8840540" y="717083"/>
                </a:cubicBezTo>
                <a:cubicBezTo>
                  <a:pt x="8844566" y="676948"/>
                  <a:pt x="8862586" y="704813"/>
                  <a:pt x="8897062" y="697553"/>
                </a:cubicBezTo>
                <a:cubicBezTo>
                  <a:pt x="8926967" y="693826"/>
                  <a:pt x="8941387" y="680067"/>
                  <a:pt x="8965922" y="672885"/>
                </a:cubicBezTo>
                <a:cubicBezTo>
                  <a:pt x="8985861" y="668208"/>
                  <a:pt x="8990451" y="680326"/>
                  <a:pt x="9016694" y="669496"/>
                </a:cubicBezTo>
                <a:cubicBezTo>
                  <a:pt x="9064226" y="680468"/>
                  <a:pt x="9102961" y="653230"/>
                  <a:pt x="9139695" y="648174"/>
                </a:cubicBezTo>
                <a:cubicBezTo>
                  <a:pt x="9151373" y="649226"/>
                  <a:pt x="9186538" y="645057"/>
                  <a:pt x="9219129" y="639013"/>
                </a:cubicBezTo>
                <a:lnTo>
                  <a:pt x="9221354" y="638501"/>
                </a:lnTo>
                <a:lnTo>
                  <a:pt x="9237592" y="642494"/>
                </a:lnTo>
                <a:cubicBezTo>
                  <a:pt x="9241555" y="644212"/>
                  <a:pt x="9242210" y="646204"/>
                  <a:pt x="9236570" y="648762"/>
                </a:cubicBezTo>
                <a:cubicBezTo>
                  <a:pt x="9241114" y="652055"/>
                  <a:pt x="9245782" y="653517"/>
                  <a:pt x="9250521" y="654041"/>
                </a:cubicBezTo>
                <a:cubicBezTo>
                  <a:pt x="9259996" y="655089"/>
                  <a:pt x="9269753" y="652386"/>
                  <a:pt x="9279357" y="653083"/>
                </a:cubicBezTo>
                <a:lnTo>
                  <a:pt x="9289731" y="656356"/>
                </a:lnTo>
                <a:lnTo>
                  <a:pt x="9293723" y="656237"/>
                </a:lnTo>
                <a:lnTo>
                  <a:pt x="9303097" y="656723"/>
                </a:lnTo>
                <a:lnTo>
                  <a:pt x="9302251" y="652725"/>
                </a:lnTo>
                <a:cubicBezTo>
                  <a:pt x="9300561" y="648869"/>
                  <a:pt x="9299408" y="644676"/>
                  <a:pt x="9314122" y="645860"/>
                </a:cubicBezTo>
                <a:cubicBezTo>
                  <a:pt x="9344433" y="650204"/>
                  <a:pt x="9356229" y="634440"/>
                  <a:pt x="9367772" y="650683"/>
                </a:cubicBezTo>
                <a:lnTo>
                  <a:pt x="9370291" y="655264"/>
                </a:lnTo>
                <a:lnTo>
                  <a:pt x="9377007" y="656308"/>
                </a:lnTo>
                <a:cubicBezTo>
                  <a:pt x="9380660" y="656340"/>
                  <a:pt x="9382824" y="655350"/>
                  <a:pt x="9382497" y="652427"/>
                </a:cubicBezTo>
                <a:cubicBezTo>
                  <a:pt x="9410043" y="665739"/>
                  <a:pt x="9444726" y="648939"/>
                  <a:pt x="9474013" y="647005"/>
                </a:cubicBezTo>
                <a:cubicBezTo>
                  <a:pt x="9494765" y="659508"/>
                  <a:pt x="9535746" y="643122"/>
                  <a:pt x="9595899" y="646979"/>
                </a:cubicBezTo>
                <a:cubicBezTo>
                  <a:pt x="9618462" y="661284"/>
                  <a:pt x="9636478" y="649421"/>
                  <a:pt x="9681269" y="669984"/>
                </a:cubicBezTo>
                <a:cubicBezTo>
                  <a:pt x="9683619" y="668616"/>
                  <a:pt x="9686437" y="667412"/>
                  <a:pt x="9689635" y="666408"/>
                </a:cubicBezTo>
                <a:cubicBezTo>
                  <a:pt x="9708219" y="660578"/>
                  <a:pt x="9735343" y="662659"/>
                  <a:pt x="9750215" y="671056"/>
                </a:cubicBezTo>
                <a:cubicBezTo>
                  <a:pt x="9822560" y="699676"/>
                  <a:pt x="9892985" y="704863"/>
                  <a:pt x="9957974" y="715080"/>
                </a:cubicBezTo>
                <a:cubicBezTo>
                  <a:pt x="10031995" y="724171"/>
                  <a:pt x="9987651" y="694466"/>
                  <a:pt x="10076482" y="723397"/>
                </a:cubicBezTo>
                <a:cubicBezTo>
                  <a:pt x="10088264" y="715403"/>
                  <a:pt x="10100170" y="715974"/>
                  <a:pt x="10119263" y="721877"/>
                </a:cubicBezTo>
                <a:cubicBezTo>
                  <a:pt x="10155360" y="725633"/>
                  <a:pt x="10156886" y="703170"/>
                  <a:pt x="10190893" y="719606"/>
                </a:cubicBezTo>
                <a:cubicBezTo>
                  <a:pt x="10186651" y="707114"/>
                  <a:pt x="10260542" y="720706"/>
                  <a:pt x="10246203" y="706893"/>
                </a:cubicBezTo>
                <a:cubicBezTo>
                  <a:pt x="10271921" y="697978"/>
                  <a:pt x="10280122" y="716866"/>
                  <a:pt x="10305396" y="709359"/>
                </a:cubicBezTo>
                <a:cubicBezTo>
                  <a:pt x="10332266" y="709354"/>
                  <a:pt x="10287753" y="720864"/>
                  <a:pt x="10316856" y="724179"/>
                </a:cubicBezTo>
                <a:cubicBezTo>
                  <a:pt x="10352558" y="726042"/>
                  <a:pt x="10348261" y="747938"/>
                  <a:pt x="10380919" y="722193"/>
                </a:cubicBezTo>
                <a:cubicBezTo>
                  <a:pt x="10416787" y="731946"/>
                  <a:pt x="10426384" y="719959"/>
                  <a:pt x="10478351" y="717620"/>
                </a:cubicBezTo>
                <a:cubicBezTo>
                  <a:pt x="10498311" y="726260"/>
                  <a:pt x="10516018" y="724144"/>
                  <a:pt x="10533954" y="718660"/>
                </a:cubicBezTo>
                <a:cubicBezTo>
                  <a:pt x="10583102" y="724237"/>
                  <a:pt x="10630104" y="717410"/>
                  <a:pt x="10686474" y="717507"/>
                </a:cubicBezTo>
                <a:cubicBezTo>
                  <a:pt x="10745160" y="730015"/>
                  <a:pt x="10779502" y="713124"/>
                  <a:pt x="10839729" y="713306"/>
                </a:cubicBezTo>
                <a:cubicBezTo>
                  <a:pt x="10895292" y="735596"/>
                  <a:pt x="10883335" y="689293"/>
                  <a:pt x="10933271" y="693628"/>
                </a:cubicBezTo>
                <a:cubicBezTo>
                  <a:pt x="11011861" y="715600"/>
                  <a:pt x="10933941" y="678563"/>
                  <a:pt x="11058950" y="692031"/>
                </a:cubicBezTo>
                <a:cubicBezTo>
                  <a:pt x="11065574" y="695312"/>
                  <a:pt x="11081347" y="693264"/>
                  <a:pt x="11080388" y="689245"/>
                </a:cubicBezTo>
                <a:cubicBezTo>
                  <a:pt x="11088176" y="690921"/>
                  <a:pt x="11106032" y="699551"/>
                  <a:pt x="11108911" y="693363"/>
                </a:cubicBezTo>
                <a:cubicBezTo>
                  <a:pt x="11149149" y="694912"/>
                  <a:pt x="11188483" y="700869"/>
                  <a:pt x="11223119" y="710661"/>
                </a:cubicBezTo>
                <a:cubicBezTo>
                  <a:pt x="11302059" y="704266"/>
                  <a:pt x="11255617" y="731239"/>
                  <a:pt x="11311983" y="731410"/>
                </a:cubicBezTo>
                <a:cubicBezTo>
                  <a:pt x="11358665" y="721567"/>
                  <a:pt x="11373894" y="732638"/>
                  <a:pt x="11426940" y="727340"/>
                </a:cubicBezTo>
                <a:cubicBezTo>
                  <a:pt x="11441993" y="748767"/>
                  <a:pt x="11476074" y="727962"/>
                  <a:pt x="11495624" y="734858"/>
                </a:cubicBezTo>
                <a:cubicBezTo>
                  <a:pt x="11530841" y="712823"/>
                  <a:pt x="11572173" y="761025"/>
                  <a:pt x="11605975" y="762433"/>
                </a:cubicBezTo>
                <a:cubicBezTo>
                  <a:pt x="11663316" y="761143"/>
                  <a:pt x="11727635" y="739871"/>
                  <a:pt x="11756134" y="765012"/>
                </a:cubicBezTo>
                <a:cubicBezTo>
                  <a:pt x="11761348" y="755468"/>
                  <a:pt x="11757526" y="741943"/>
                  <a:pt x="11789788" y="745316"/>
                </a:cubicBezTo>
                <a:cubicBezTo>
                  <a:pt x="11803253" y="740995"/>
                  <a:pt x="11807074" y="726138"/>
                  <a:pt x="11832833" y="734720"/>
                </a:cubicBezTo>
                <a:cubicBezTo>
                  <a:pt x="11798846" y="746443"/>
                  <a:pt x="11852821" y="750721"/>
                  <a:pt x="11846338" y="765994"/>
                </a:cubicBezTo>
                <a:cubicBezTo>
                  <a:pt x="11885947" y="777555"/>
                  <a:pt x="11979991" y="768560"/>
                  <a:pt x="11972492" y="796180"/>
                </a:cubicBezTo>
                <a:cubicBezTo>
                  <a:pt x="11982931" y="813135"/>
                  <a:pt x="12037186" y="790090"/>
                  <a:pt x="12035979" y="807835"/>
                </a:cubicBezTo>
                <a:cubicBezTo>
                  <a:pt x="12059694" y="797410"/>
                  <a:pt x="12098516" y="817951"/>
                  <a:pt x="12135850" y="819056"/>
                </a:cubicBezTo>
                <a:cubicBezTo>
                  <a:pt x="12142309" y="827359"/>
                  <a:pt x="12150917" y="827343"/>
                  <a:pt x="12166092" y="823695"/>
                </a:cubicBezTo>
                <a:lnTo>
                  <a:pt x="12190645" y="826863"/>
                </a:lnTo>
                <a:lnTo>
                  <a:pt x="12192000" y="880762"/>
                </a:lnTo>
                <a:lnTo>
                  <a:pt x="12192000" y="2685062"/>
                </a:lnTo>
                <a:lnTo>
                  <a:pt x="0" y="2685062"/>
                </a:lnTo>
                <a:lnTo>
                  <a:pt x="0" y="283917"/>
                </a:lnTo>
                <a:lnTo>
                  <a:pt x="44213" y="302297"/>
                </a:lnTo>
                <a:cubicBezTo>
                  <a:pt x="57125" y="321111"/>
                  <a:pt x="151150" y="310991"/>
                  <a:pt x="172465" y="314866"/>
                </a:cubicBezTo>
                <a:cubicBezTo>
                  <a:pt x="201883" y="307918"/>
                  <a:pt x="192551" y="309357"/>
                  <a:pt x="223361" y="304828"/>
                </a:cubicBezTo>
                <a:cubicBezTo>
                  <a:pt x="235273" y="283233"/>
                  <a:pt x="290082" y="292239"/>
                  <a:pt x="320595" y="288341"/>
                </a:cubicBezTo>
                <a:cubicBezTo>
                  <a:pt x="326821" y="269140"/>
                  <a:pt x="347105" y="264031"/>
                  <a:pt x="401087" y="246745"/>
                </a:cubicBezTo>
                <a:cubicBezTo>
                  <a:pt x="407068" y="225028"/>
                  <a:pt x="475269" y="251137"/>
                  <a:pt x="495839" y="217305"/>
                </a:cubicBezTo>
                <a:cubicBezTo>
                  <a:pt x="499633" y="218429"/>
                  <a:pt x="503698" y="219260"/>
                  <a:pt x="507910" y="219773"/>
                </a:cubicBezTo>
                <a:cubicBezTo>
                  <a:pt x="532375" y="222751"/>
                  <a:pt x="556339" y="214552"/>
                  <a:pt x="561428" y="201460"/>
                </a:cubicBezTo>
                <a:cubicBezTo>
                  <a:pt x="599747" y="152259"/>
                  <a:pt x="661201" y="177254"/>
                  <a:pt x="712813" y="151411"/>
                </a:cubicBezTo>
                <a:cubicBezTo>
                  <a:pt x="774420" y="124993"/>
                  <a:pt x="765426" y="123535"/>
                  <a:pt x="819366" y="70479"/>
                </a:cubicBezTo>
                <a:cubicBezTo>
                  <a:pt x="839647" y="77460"/>
                  <a:pt x="850544" y="74267"/>
                  <a:pt x="862489" y="63238"/>
                </a:cubicBezTo>
                <a:cubicBezTo>
                  <a:pt x="893284" y="51157"/>
                  <a:pt x="919686" y="77447"/>
                  <a:pt x="934387" y="50788"/>
                </a:cubicBezTo>
                <a:cubicBezTo>
                  <a:pt x="936825" y="54711"/>
                  <a:pt x="942184" y="55671"/>
                  <a:pt x="948874" y="55208"/>
                </a:cubicBezTo>
                <a:lnTo>
                  <a:pt x="955237" y="54040"/>
                </a:lnTo>
                <a:lnTo>
                  <a:pt x="955886" y="54325"/>
                </a:lnTo>
                <a:lnTo>
                  <a:pt x="957239" y="53673"/>
                </a:lnTo>
                <a:lnTo>
                  <a:pt x="971343" y="51086"/>
                </a:lnTo>
                <a:cubicBezTo>
                  <a:pt x="986863" y="47540"/>
                  <a:pt x="1001346" y="44460"/>
                  <a:pt x="1002063" y="54158"/>
                </a:cubicBezTo>
                <a:cubicBezTo>
                  <a:pt x="1010763" y="55438"/>
                  <a:pt x="1016476" y="54893"/>
                  <a:pt x="1020663" y="53408"/>
                </a:cubicBezTo>
                <a:cubicBezTo>
                  <a:pt x="1029036" y="50440"/>
                  <a:pt x="1031306" y="43717"/>
                  <a:pt x="1039181" y="40356"/>
                </a:cubicBezTo>
                <a:lnTo>
                  <a:pt x="1051914" y="39166"/>
                </a:lnTo>
                <a:lnTo>
                  <a:pt x="1054501" y="37372"/>
                </a:lnTo>
                <a:lnTo>
                  <a:pt x="1061859" y="33902"/>
                </a:lnTo>
                <a:lnTo>
                  <a:pt x="1054558" y="30385"/>
                </a:lnTo>
                <a:cubicBezTo>
                  <a:pt x="1046905" y="27358"/>
                  <a:pt x="1128596" y="22367"/>
                  <a:pt x="1140852" y="17327"/>
                </a:cubicBezTo>
                <a:lnTo>
                  <a:pt x="1214144" y="6192"/>
                </a:lnTo>
                <a:lnTo>
                  <a:pt x="1338122" y="27996"/>
                </a:lnTo>
                <a:cubicBezTo>
                  <a:pt x="1367144" y="1801"/>
                  <a:pt x="1432673" y="14019"/>
                  <a:pt x="1462415"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98CA-DE8E-C51F-6BE6-0342DBEDBB56}"/>
              </a:ext>
            </a:extLst>
          </p:cNvPr>
          <p:cNvSpPr>
            <a:spLocks noGrp="1"/>
          </p:cNvSpPr>
          <p:nvPr>
            <p:ph type="title"/>
          </p:nvPr>
        </p:nvSpPr>
        <p:spPr>
          <a:xfrm>
            <a:off x="124973" y="5165540"/>
            <a:ext cx="5073191" cy="1384931"/>
          </a:xfrm>
        </p:spPr>
        <p:txBody>
          <a:bodyPr vert="horz" lIns="91440" tIns="45720" rIns="91440" bIns="45720" rtlCol="0" anchor="b">
            <a:normAutofit fontScale="90000"/>
          </a:bodyPr>
          <a:lstStyle/>
          <a:p>
            <a:r>
              <a:rPr lang="en-US" b="1" u="sng" dirty="0">
                <a:solidFill>
                  <a:schemeClr val="tx1">
                    <a:lumMod val="85000"/>
                    <a:lumOff val="15000"/>
                  </a:schemeClr>
                </a:solidFill>
              </a:rPr>
              <a:t>Traffic Analysis</a:t>
            </a:r>
            <a:r>
              <a:rPr lang="en-US" b="1" dirty="0">
                <a:solidFill>
                  <a:schemeClr val="tx1">
                    <a:lumMod val="85000"/>
                    <a:lumOff val="15000"/>
                  </a:schemeClr>
                </a:solidFill>
              </a:rPr>
              <a:t> </a:t>
            </a:r>
            <a:r>
              <a:rPr lang="en-US" sz="1600" b="1" dirty="0">
                <a:solidFill>
                  <a:schemeClr val="tx1">
                    <a:lumMod val="85000"/>
                    <a:lumOff val="15000"/>
                  </a:schemeClr>
                </a:solidFill>
              </a:rPr>
              <a:t>-  Airplane Data</a:t>
            </a:r>
            <a:br>
              <a:rPr lang="en-US" b="1" u="sng" dirty="0">
                <a:solidFill>
                  <a:schemeClr val="tx1">
                    <a:lumMod val="85000"/>
                    <a:lumOff val="15000"/>
                  </a:schemeClr>
                </a:solidFill>
              </a:rPr>
            </a:br>
            <a:endParaRPr lang="en-US" b="1" u="sng" dirty="0">
              <a:solidFill>
                <a:schemeClr val="tx1">
                  <a:lumMod val="85000"/>
                  <a:lumOff val="15000"/>
                </a:schemeClr>
              </a:solidFill>
            </a:endParaRPr>
          </a:p>
        </p:txBody>
      </p:sp>
      <p:pic>
        <p:nvPicPr>
          <p:cNvPr id="6" name="Picture 5" descr="A graph showing a line&#10;&#10;Description automatically generated">
            <a:extLst>
              <a:ext uri="{FF2B5EF4-FFF2-40B4-BE49-F238E27FC236}">
                <a16:creationId xmlns:a16="http://schemas.microsoft.com/office/drawing/2014/main" id="{FB0AC76A-E365-9CCA-E3B7-A8F140423D19}"/>
              </a:ext>
            </a:extLst>
          </p:cNvPr>
          <p:cNvPicPr>
            <a:picLocks noChangeAspect="1"/>
          </p:cNvPicPr>
          <p:nvPr/>
        </p:nvPicPr>
        <p:blipFill rotWithShape="1">
          <a:blip r:embed="rId3"/>
          <a:srcRect l="815" t="2712" r="8344" b="2712"/>
          <a:stretch/>
        </p:blipFill>
        <p:spPr>
          <a:xfrm>
            <a:off x="989973" y="1479868"/>
            <a:ext cx="3027384" cy="1898992"/>
          </a:xfrm>
          <a:prstGeom prst="rect">
            <a:avLst/>
          </a:prstGeom>
        </p:spPr>
      </p:pic>
      <p:pic>
        <p:nvPicPr>
          <p:cNvPr id="10" name="Picture 9" descr="A map of the world with red points&#10;&#10;Description automatically generated">
            <a:extLst>
              <a:ext uri="{FF2B5EF4-FFF2-40B4-BE49-F238E27FC236}">
                <a16:creationId xmlns:a16="http://schemas.microsoft.com/office/drawing/2014/main" id="{0247FC07-CD91-EBFA-1EE3-DF81D0EF79FD}"/>
              </a:ext>
            </a:extLst>
          </p:cNvPr>
          <p:cNvPicPr>
            <a:picLocks noChangeAspect="1"/>
          </p:cNvPicPr>
          <p:nvPr/>
        </p:nvPicPr>
        <p:blipFill>
          <a:blip r:embed="rId4"/>
          <a:stretch>
            <a:fillRect/>
          </a:stretch>
        </p:blipFill>
        <p:spPr>
          <a:xfrm>
            <a:off x="8264886" y="1432075"/>
            <a:ext cx="3026664" cy="2126231"/>
          </a:xfrm>
          <a:prstGeom prst="rect">
            <a:avLst/>
          </a:prstGeom>
        </p:spPr>
      </p:pic>
      <p:pic>
        <p:nvPicPr>
          <p:cNvPr id="8" name="Picture 7" descr="A map of the world with blue pins&#10;&#10;Description automatically generated">
            <a:extLst>
              <a:ext uri="{FF2B5EF4-FFF2-40B4-BE49-F238E27FC236}">
                <a16:creationId xmlns:a16="http://schemas.microsoft.com/office/drawing/2014/main" id="{A4C63C79-2D60-6FE4-E7FB-BEE4D0902C08}"/>
              </a:ext>
            </a:extLst>
          </p:cNvPr>
          <p:cNvPicPr>
            <a:picLocks noChangeAspect="1"/>
          </p:cNvPicPr>
          <p:nvPr/>
        </p:nvPicPr>
        <p:blipFill>
          <a:blip r:embed="rId5"/>
          <a:stretch>
            <a:fillRect/>
          </a:stretch>
        </p:blipFill>
        <p:spPr>
          <a:xfrm>
            <a:off x="4614834" y="1462341"/>
            <a:ext cx="3026664" cy="2065698"/>
          </a:xfrm>
          <a:prstGeom prst="rect">
            <a:avLst/>
          </a:prstGeom>
        </p:spPr>
      </p:pic>
      <p:sp>
        <p:nvSpPr>
          <p:cNvPr id="19" name="TextBox 18">
            <a:extLst>
              <a:ext uri="{FF2B5EF4-FFF2-40B4-BE49-F238E27FC236}">
                <a16:creationId xmlns:a16="http://schemas.microsoft.com/office/drawing/2014/main" id="{1DB318DF-5D6A-3969-AED9-CD1A899C9F70}"/>
              </a:ext>
            </a:extLst>
          </p:cNvPr>
          <p:cNvSpPr txBox="1"/>
          <p:nvPr/>
        </p:nvSpPr>
        <p:spPr>
          <a:xfrm>
            <a:off x="4602015" y="3638131"/>
            <a:ext cx="3280170" cy="276999"/>
          </a:xfrm>
          <a:prstGeom prst="rect">
            <a:avLst/>
          </a:prstGeom>
          <a:noFill/>
        </p:spPr>
        <p:txBody>
          <a:bodyPr wrap="square">
            <a:spAutoFit/>
          </a:bodyPr>
          <a:lstStyle/>
          <a:p>
            <a:r>
              <a:rPr lang="en-IN" sz="1200" dirty="0">
                <a:solidFill>
                  <a:srgbClr val="44546A"/>
                </a:solidFill>
                <a:effectLst/>
                <a:ea typeface="Calibri" panose="020F0502020204030204" pitchFamily="34" charset="0"/>
              </a:rPr>
              <a:t>Origin cities geolocation map showing traffic. </a:t>
            </a:r>
            <a:endParaRPr lang="en-IN" sz="1200" dirty="0"/>
          </a:p>
        </p:txBody>
      </p:sp>
      <p:sp>
        <p:nvSpPr>
          <p:cNvPr id="21" name="TextBox 20">
            <a:extLst>
              <a:ext uri="{FF2B5EF4-FFF2-40B4-BE49-F238E27FC236}">
                <a16:creationId xmlns:a16="http://schemas.microsoft.com/office/drawing/2014/main" id="{8D20A541-2E18-D403-4EA0-F69F8160075F}"/>
              </a:ext>
            </a:extLst>
          </p:cNvPr>
          <p:cNvSpPr txBox="1"/>
          <p:nvPr/>
        </p:nvSpPr>
        <p:spPr>
          <a:xfrm>
            <a:off x="8166096" y="3634279"/>
            <a:ext cx="3280170" cy="461665"/>
          </a:xfrm>
          <a:prstGeom prst="rect">
            <a:avLst/>
          </a:prstGeom>
          <a:noFill/>
        </p:spPr>
        <p:txBody>
          <a:bodyPr wrap="square">
            <a:spAutoFit/>
          </a:bodyPr>
          <a:lstStyle/>
          <a:p>
            <a:r>
              <a:rPr lang="en-IN" sz="1200" dirty="0">
                <a:solidFill>
                  <a:srgbClr val="44546A"/>
                </a:solidFill>
                <a:ea typeface="Calibri" panose="020F0502020204030204" pitchFamily="34" charset="0"/>
              </a:rPr>
              <a:t>Destination</a:t>
            </a:r>
            <a:r>
              <a:rPr lang="en-IN" sz="1200" dirty="0">
                <a:solidFill>
                  <a:srgbClr val="44546A"/>
                </a:solidFill>
                <a:effectLst/>
                <a:ea typeface="Calibri" panose="020F0502020204030204" pitchFamily="34" charset="0"/>
              </a:rPr>
              <a:t> cities geolocation map showing traffic. </a:t>
            </a:r>
            <a:endParaRPr lang="en-IN" sz="1200" dirty="0"/>
          </a:p>
        </p:txBody>
      </p:sp>
      <p:sp>
        <p:nvSpPr>
          <p:cNvPr id="25" name="TextBox 24">
            <a:extLst>
              <a:ext uri="{FF2B5EF4-FFF2-40B4-BE49-F238E27FC236}">
                <a16:creationId xmlns:a16="http://schemas.microsoft.com/office/drawing/2014/main" id="{CDBD94B4-BE03-029D-F9C9-7080C22269C5}"/>
              </a:ext>
            </a:extLst>
          </p:cNvPr>
          <p:cNvSpPr txBox="1"/>
          <p:nvPr/>
        </p:nvSpPr>
        <p:spPr>
          <a:xfrm>
            <a:off x="1615398" y="3638131"/>
            <a:ext cx="2100616" cy="276999"/>
          </a:xfrm>
          <a:prstGeom prst="rect">
            <a:avLst/>
          </a:prstGeom>
          <a:noFill/>
        </p:spPr>
        <p:txBody>
          <a:bodyPr wrap="square">
            <a:spAutoFit/>
          </a:bodyPr>
          <a:lstStyle/>
          <a:p>
            <a:r>
              <a:rPr lang="en-IN" sz="1200" dirty="0">
                <a:solidFill>
                  <a:srgbClr val="44546A"/>
                </a:solidFill>
                <a:effectLst/>
                <a:ea typeface="Calibri" panose="020F0502020204030204" pitchFamily="34" charset="0"/>
              </a:rPr>
              <a:t>Monthly Air Traffic Analysis</a:t>
            </a:r>
            <a:endParaRPr lang="en-IN" sz="1200" dirty="0"/>
          </a:p>
        </p:txBody>
      </p:sp>
      <p:sp>
        <p:nvSpPr>
          <p:cNvPr id="32" name="TextBox 31">
            <a:extLst>
              <a:ext uri="{FF2B5EF4-FFF2-40B4-BE49-F238E27FC236}">
                <a16:creationId xmlns:a16="http://schemas.microsoft.com/office/drawing/2014/main" id="{01B37938-4E5F-76C2-F9B8-32298DD541EF}"/>
              </a:ext>
            </a:extLst>
          </p:cNvPr>
          <p:cNvSpPr txBox="1"/>
          <p:nvPr/>
        </p:nvSpPr>
        <p:spPr>
          <a:xfrm>
            <a:off x="4463938" y="4858726"/>
            <a:ext cx="7404315" cy="1998560"/>
          </a:xfrm>
          <a:prstGeom prst="rect">
            <a:avLst/>
          </a:prstGeom>
          <a:noFill/>
        </p:spPr>
        <p:txBody>
          <a:bodyPr wrap="square">
            <a:spAutoFit/>
          </a:bodyPr>
          <a:lstStyle/>
          <a:p>
            <a:pPr marL="755015" algn="just">
              <a:lnSpc>
                <a:spcPct val="150000"/>
              </a:lnSpc>
              <a:spcAft>
                <a:spcPts val="800"/>
              </a:spcAft>
            </a:pPr>
            <a:r>
              <a:rPr lang="en-US" sz="1400" kern="100" dirty="0">
                <a:effectLst/>
                <a:ea typeface="Calibri" panose="020F0502020204030204" pitchFamily="34" charset="0"/>
                <a:cs typeface="Times New Roman" panose="02020603050405020304" pitchFamily="18" charset="0"/>
              </a:rPr>
              <a:t>The traffic analysis reveals air travel patterns crucial to the company’s operations, focusing on major locations across the </a:t>
            </a:r>
            <a:r>
              <a:rPr lang="en-US" sz="1400" b="1" kern="100" dirty="0">
                <a:effectLst/>
                <a:ea typeface="Calibri" panose="020F0502020204030204" pitchFamily="34" charset="0"/>
                <a:cs typeface="Times New Roman" panose="02020603050405020304" pitchFamily="18" charset="0"/>
              </a:rPr>
              <a:t>United Kingdom and Europe</a:t>
            </a:r>
            <a:r>
              <a:rPr lang="en-US" sz="1400" kern="100" dirty="0">
                <a:effectLst/>
                <a:ea typeface="Calibri" panose="020F0502020204030204" pitchFamily="34" charset="0"/>
                <a:cs typeface="Times New Roman" panose="02020603050405020304" pitchFamily="18" charset="0"/>
              </a:rPr>
              <a:t>. </a:t>
            </a:r>
            <a:r>
              <a:rPr lang="en-US" sz="1400" b="1" kern="100" dirty="0">
                <a:effectLst/>
                <a:ea typeface="Calibri" panose="020F0502020204030204" pitchFamily="34" charset="0"/>
                <a:cs typeface="Times New Roman" panose="02020603050405020304" pitchFamily="18" charset="0"/>
              </a:rPr>
              <a:t>Manchester, London, Edinburgh, Frankfurt, and Glasgow</a:t>
            </a:r>
            <a:r>
              <a:rPr lang="en-US" sz="1400" kern="100" dirty="0">
                <a:effectLst/>
                <a:ea typeface="Calibri" panose="020F0502020204030204" pitchFamily="34" charset="0"/>
                <a:cs typeface="Times New Roman" panose="02020603050405020304" pitchFamily="18" charset="0"/>
              </a:rPr>
              <a:t> emerge as key hubs driving business activities, evident in the most frequented routes. </a:t>
            </a:r>
            <a:r>
              <a:rPr lang="en-US" sz="1400" dirty="0">
                <a:effectLst/>
                <a:ea typeface="Calibri" panose="020F0502020204030204" pitchFamily="34" charset="0"/>
              </a:rPr>
              <a:t>Concurrently, our destination analysis revels a global footprint, with significant business engagement extending to Australia, Canada, USA, and Japan.</a:t>
            </a:r>
            <a:endParaRPr lang="en-IN" sz="1200" kern="100" dirty="0">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B660697-5803-D295-5114-52097E316B38}"/>
              </a:ext>
            </a:extLst>
          </p:cNvPr>
          <p:cNvPicPr>
            <a:picLocks noChangeAspect="1"/>
          </p:cNvPicPr>
          <p:nvPr/>
        </p:nvPicPr>
        <p:blipFill>
          <a:blip r:embed="rId6"/>
          <a:stretch>
            <a:fillRect/>
          </a:stretch>
        </p:blipFill>
        <p:spPr>
          <a:xfrm>
            <a:off x="32166" y="544135"/>
            <a:ext cx="12192000" cy="3592712"/>
          </a:xfrm>
          <a:prstGeom prst="rect">
            <a:avLst/>
          </a:prstGeom>
        </p:spPr>
      </p:pic>
    </p:spTree>
    <p:extLst>
      <p:ext uri="{BB962C8B-B14F-4D97-AF65-F5344CB8AC3E}">
        <p14:creationId xmlns:p14="http://schemas.microsoft.com/office/powerpoint/2010/main" val="103433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77" y="496279"/>
            <a:ext cx="5620255" cy="726669"/>
          </a:xfrm>
        </p:spPr>
        <p:txBody>
          <a:bodyPr anchor="b">
            <a:normAutofit/>
          </a:bodyPr>
          <a:lstStyle/>
          <a:p>
            <a:r>
              <a:rPr lang="en-IN" sz="3200" b="1" u="sng" dirty="0"/>
              <a:t>Behaviour Analysis</a:t>
            </a:r>
            <a:r>
              <a:rPr lang="en-IN" sz="1600" b="1" dirty="0"/>
              <a:t> – Airplane Data</a:t>
            </a:r>
            <a:endParaRPr lang="en-GB" sz="3400" b="1" dirty="0"/>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1" name="Picture 10">
            <a:extLst>
              <a:ext uri="{FF2B5EF4-FFF2-40B4-BE49-F238E27FC236}">
                <a16:creationId xmlns:a16="http://schemas.microsoft.com/office/drawing/2014/main" id="{2BAE0723-9EA3-ED44-F548-D5CA2111F74C}"/>
              </a:ext>
            </a:extLst>
          </p:cNvPr>
          <p:cNvPicPr>
            <a:picLocks noChangeAspect="1"/>
          </p:cNvPicPr>
          <p:nvPr/>
        </p:nvPicPr>
        <p:blipFill>
          <a:blip r:embed="rId3"/>
          <a:stretch>
            <a:fillRect/>
          </a:stretch>
        </p:blipFill>
        <p:spPr>
          <a:xfrm>
            <a:off x="347192" y="1244853"/>
            <a:ext cx="5024692" cy="2313078"/>
          </a:xfrm>
          <a:prstGeom prst="rect">
            <a:avLst/>
          </a:prstGeom>
        </p:spPr>
      </p:pic>
      <p:grpSp>
        <p:nvGrpSpPr>
          <p:cNvPr id="12" name="Group 11">
            <a:extLst>
              <a:ext uri="{FF2B5EF4-FFF2-40B4-BE49-F238E27FC236}">
                <a16:creationId xmlns:a16="http://schemas.microsoft.com/office/drawing/2014/main" id="{54A57278-B2C5-544D-975F-A32416CF5DA7}"/>
              </a:ext>
            </a:extLst>
          </p:cNvPr>
          <p:cNvGrpSpPr/>
          <p:nvPr/>
        </p:nvGrpSpPr>
        <p:grpSpPr>
          <a:xfrm>
            <a:off x="6031733" y="736044"/>
            <a:ext cx="4612190" cy="3064473"/>
            <a:chOff x="6956490" y="206926"/>
            <a:chExt cx="4652413" cy="3740335"/>
          </a:xfrm>
        </p:grpSpPr>
        <p:pic>
          <p:nvPicPr>
            <p:cNvPr id="13" name="Picture 12">
              <a:extLst>
                <a:ext uri="{FF2B5EF4-FFF2-40B4-BE49-F238E27FC236}">
                  <a16:creationId xmlns:a16="http://schemas.microsoft.com/office/drawing/2014/main" id="{EFE26793-6DFD-2130-A0D1-FC90D6C422CA}"/>
                </a:ext>
              </a:extLst>
            </p:cNvPr>
            <p:cNvPicPr>
              <a:picLocks noChangeAspect="1"/>
            </p:cNvPicPr>
            <p:nvPr/>
          </p:nvPicPr>
          <p:blipFill>
            <a:blip r:embed="rId4"/>
            <a:stretch>
              <a:fillRect/>
            </a:stretch>
          </p:blipFill>
          <p:spPr>
            <a:xfrm>
              <a:off x="6956490" y="206926"/>
              <a:ext cx="4652413" cy="3402245"/>
            </a:xfrm>
            <a:prstGeom prst="rect">
              <a:avLst/>
            </a:prstGeom>
            <a:ln>
              <a:solidFill>
                <a:schemeClr val="tx1"/>
              </a:solidFill>
            </a:ln>
          </p:spPr>
        </p:pic>
        <p:sp>
          <p:nvSpPr>
            <p:cNvPr id="14" name="TextBox 13">
              <a:extLst>
                <a:ext uri="{FF2B5EF4-FFF2-40B4-BE49-F238E27FC236}">
                  <a16:creationId xmlns:a16="http://schemas.microsoft.com/office/drawing/2014/main" id="{0BFD139A-633E-BD0B-BFB8-D2F25A2C548D}"/>
                </a:ext>
              </a:extLst>
            </p:cNvPr>
            <p:cNvSpPr txBox="1"/>
            <p:nvPr/>
          </p:nvSpPr>
          <p:spPr>
            <a:xfrm>
              <a:off x="6956490" y="3609171"/>
              <a:ext cx="4433752" cy="338090"/>
            </a:xfrm>
            <a:prstGeom prst="rect">
              <a:avLst/>
            </a:prstGeom>
            <a:noFill/>
          </p:spPr>
          <p:txBody>
            <a:bodyPr wrap="square">
              <a:spAutoFit/>
            </a:bodyPr>
            <a:lstStyle/>
            <a:p>
              <a:endParaRPr lang="en-IN" sz="1200" dirty="0"/>
            </a:p>
          </p:txBody>
        </p:sp>
      </p:grpSp>
      <p:sp>
        <p:nvSpPr>
          <p:cNvPr id="27" name="TextBox 26">
            <a:extLst>
              <a:ext uri="{FF2B5EF4-FFF2-40B4-BE49-F238E27FC236}">
                <a16:creationId xmlns:a16="http://schemas.microsoft.com/office/drawing/2014/main" id="{8E82FD2E-27D8-2EA2-7C7F-A8BB0C292F49}"/>
              </a:ext>
            </a:extLst>
          </p:cNvPr>
          <p:cNvSpPr txBox="1"/>
          <p:nvPr/>
        </p:nvSpPr>
        <p:spPr>
          <a:xfrm>
            <a:off x="1455069" y="3606509"/>
            <a:ext cx="3533072" cy="276999"/>
          </a:xfrm>
          <a:prstGeom prst="rect">
            <a:avLst/>
          </a:prstGeom>
          <a:noFill/>
        </p:spPr>
        <p:txBody>
          <a:bodyPr wrap="square">
            <a:spAutoFit/>
          </a:bodyPr>
          <a:lstStyle/>
          <a:p>
            <a:r>
              <a:rPr lang="en-IN" sz="1200" dirty="0">
                <a:solidFill>
                  <a:srgbClr val="44546A"/>
                </a:solidFill>
                <a:ea typeface="Calibri" panose="020F0502020204030204" pitchFamily="34" charset="0"/>
              </a:rPr>
              <a:t>Top 10 travelling routes of employees</a:t>
            </a:r>
            <a:endParaRPr lang="en-IN" sz="1200" dirty="0"/>
          </a:p>
        </p:txBody>
      </p:sp>
      <p:grpSp>
        <p:nvGrpSpPr>
          <p:cNvPr id="30" name="Group 29">
            <a:extLst>
              <a:ext uri="{FF2B5EF4-FFF2-40B4-BE49-F238E27FC236}">
                <a16:creationId xmlns:a16="http://schemas.microsoft.com/office/drawing/2014/main" id="{05C8528B-BBD3-26CA-9CC0-DC605D6C57FB}"/>
              </a:ext>
            </a:extLst>
          </p:cNvPr>
          <p:cNvGrpSpPr/>
          <p:nvPr/>
        </p:nvGrpSpPr>
        <p:grpSpPr>
          <a:xfrm>
            <a:off x="139599" y="4089041"/>
            <a:ext cx="11900741" cy="2758482"/>
            <a:chOff x="139599" y="4089041"/>
            <a:chExt cx="11900741" cy="2758482"/>
          </a:xfrm>
        </p:grpSpPr>
        <p:pic>
          <p:nvPicPr>
            <p:cNvPr id="22" name="Picture 21">
              <a:extLst>
                <a:ext uri="{FF2B5EF4-FFF2-40B4-BE49-F238E27FC236}">
                  <a16:creationId xmlns:a16="http://schemas.microsoft.com/office/drawing/2014/main" id="{99C2A4A7-839E-DA6E-B76D-DB72013519FA}"/>
                </a:ext>
              </a:extLst>
            </p:cNvPr>
            <p:cNvPicPr>
              <a:picLocks noChangeAspect="1"/>
            </p:cNvPicPr>
            <p:nvPr/>
          </p:nvPicPr>
          <p:blipFill>
            <a:blip r:embed="rId5"/>
            <a:stretch>
              <a:fillRect/>
            </a:stretch>
          </p:blipFill>
          <p:spPr>
            <a:xfrm>
              <a:off x="151660" y="4089042"/>
              <a:ext cx="3567637" cy="2459577"/>
            </a:xfrm>
            <a:prstGeom prst="rect">
              <a:avLst/>
            </a:prstGeom>
            <a:ln>
              <a:solidFill>
                <a:schemeClr val="tx1"/>
              </a:solidFill>
            </a:ln>
          </p:spPr>
        </p:pic>
        <p:pic>
          <p:nvPicPr>
            <p:cNvPr id="24" name="Picture 23">
              <a:extLst>
                <a:ext uri="{FF2B5EF4-FFF2-40B4-BE49-F238E27FC236}">
                  <a16:creationId xmlns:a16="http://schemas.microsoft.com/office/drawing/2014/main" id="{6B377806-1F96-64BC-1CB5-AF8BCCFDCEA3}"/>
                </a:ext>
              </a:extLst>
            </p:cNvPr>
            <p:cNvPicPr>
              <a:picLocks noChangeAspect="1"/>
            </p:cNvPicPr>
            <p:nvPr/>
          </p:nvPicPr>
          <p:blipFill>
            <a:blip r:embed="rId6"/>
            <a:stretch>
              <a:fillRect/>
            </a:stretch>
          </p:blipFill>
          <p:spPr>
            <a:xfrm>
              <a:off x="3838921" y="4089043"/>
              <a:ext cx="4063987" cy="2459577"/>
            </a:xfrm>
            <a:prstGeom prst="rect">
              <a:avLst/>
            </a:prstGeom>
            <a:ln>
              <a:solidFill>
                <a:schemeClr val="tx1"/>
              </a:solidFill>
            </a:ln>
          </p:spPr>
        </p:pic>
        <p:sp>
          <p:nvSpPr>
            <p:cNvPr id="25" name="TextBox 24">
              <a:extLst>
                <a:ext uri="{FF2B5EF4-FFF2-40B4-BE49-F238E27FC236}">
                  <a16:creationId xmlns:a16="http://schemas.microsoft.com/office/drawing/2014/main" id="{8A21BF46-9E76-5B6A-E7DD-D838C8180AAD}"/>
                </a:ext>
              </a:extLst>
            </p:cNvPr>
            <p:cNvSpPr txBox="1"/>
            <p:nvPr/>
          </p:nvSpPr>
          <p:spPr>
            <a:xfrm>
              <a:off x="139599" y="6570524"/>
              <a:ext cx="11558757" cy="276999"/>
            </a:xfrm>
            <a:prstGeom prst="rect">
              <a:avLst/>
            </a:prstGeom>
            <a:noFill/>
          </p:spPr>
          <p:txBody>
            <a:bodyPr wrap="square">
              <a:spAutoFit/>
            </a:bodyPr>
            <a:lstStyle/>
            <a:p>
              <a:r>
                <a:rPr lang="en-IN" sz="1200" dirty="0">
                  <a:solidFill>
                    <a:srgbClr val="44546A"/>
                  </a:solidFill>
                  <a:ea typeface="Calibri" panose="020F0502020204030204" pitchFamily="34" charset="0"/>
                </a:rPr>
                <a:t>More than 50% of flight bookings are not following the booking policy of the company which results in more carbon emissions and air expenses as shown in the bar chart.</a:t>
              </a:r>
              <a:endParaRPr lang="en-IN" sz="1200" dirty="0"/>
            </a:p>
          </p:txBody>
        </p:sp>
        <p:pic>
          <p:nvPicPr>
            <p:cNvPr id="29" name="Picture 28">
              <a:extLst>
                <a:ext uri="{FF2B5EF4-FFF2-40B4-BE49-F238E27FC236}">
                  <a16:creationId xmlns:a16="http://schemas.microsoft.com/office/drawing/2014/main" id="{08AD7C72-F92B-187E-CAF5-C81AEB634047}"/>
                </a:ext>
              </a:extLst>
            </p:cNvPr>
            <p:cNvPicPr>
              <a:picLocks noChangeAspect="1"/>
            </p:cNvPicPr>
            <p:nvPr/>
          </p:nvPicPr>
          <p:blipFill>
            <a:blip r:embed="rId7"/>
            <a:stretch>
              <a:fillRect/>
            </a:stretch>
          </p:blipFill>
          <p:spPr>
            <a:xfrm>
              <a:off x="8011186" y="4089041"/>
              <a:ext cx="4029154" cy="2475659"/>
            </a:xfrm>
            <a:prstGeom prst="rect">
              <a:avLst/>
            </a:prstGeom>
            <a:ln>
              <a:solidFill>
                <a:schemeClr val="tx1"/>
              </a:solidFill>
            </a:ln>
          </p:spPr>
        </p:pic>
      </p:grpSp>
      <p:pic>
        <p:nvPicPr>
          <p:cNvPr id="31" name="Picture 30">
            <a:extLst>
              <a:ext uri="{FF2B5EF4-FFF2-40B4-BE49-F238E27FC236}">
                <a16:creationId xmlns:a16="http://schemas.microsoft.com/office/drawing/2014/main" id="{26B1BFDA-65DD-AEDD-0037-63B6BDECD6C0}"/>
              </a:ext>
            </a:extLst>
          </p:cNvPr>
          <p:cNvPicPr>
            <a:picLocks noChangeAspect="1"/>
          </p:cNvPicPr>
          <p:nvPr/>
        </p:nvPicPr>
        <p:blipFill>
          <a:blip r:embed="rId8"/>
          <a:stretch>
            <a:fillRect/>
          </a:stretch>
        </p:blipFill>
        <p:spPr>
          <a:xfrm>
            <a:off x="151660" y="3958791"/>
            <a:ext cx="11912802" cy="2835156"/>
          </a:xfrm>
          <a:prstGeom prst="rect">
            <a:avLst/>
          </a:prstGeom>
          <a:ln>
            <a:solidFill>
              <a:schemeClr val="tx1"/>
            </a:solidFill>
          </a:ln>
        </p:spPr>
      </p:pic>
      <p:sp>
        <p:nvSpPr>
          <p:cNvPr id="32" name="TextBox 31">
            <a:extLst>
              <a:ext uri="{FF2B5EF4-FFF2-40B4-BE49-F238E27FC236}">
                <a16:creationId xmlns:a16="http://schemas.microsoft.com/office/drawing/2014/main" id="{9BC42094-288C-258D-7F45-B57824F2DCA0}"/>
              </a:ext>
            </a:extLst>
          </p:cNvPr>
          <p:cNvSpPr txBox="1"/>
          <p:nvPr/>
        </p:nvSpPr>
        <p:spPr>
          <a:xfrm>
            <a:off x="6140119" y="3572936"/>
            <a:ext cx="4395418" cy="276999"/>
          </a:xfrm>
          <a:prstGeom prst="rect">
            <a:avLst/>
          </a:prstGeom>
          <a:noFill/>
        </p:spPr>
        <p:txBody>
          <a:bodyPr wrap="square">
            <a:spAutoFit/>
          </a:bodyPr>
          <a:lstStyle/>
          <a:p>
            <a:r>
              <a:rPr lang="en-IN" sz="1200" dirty="0"/>
              <a:t>Majority of employees trust online booking for airplane tickets.</a:t>
            </a:r>
          </a:p>
        </p:txBody>
      </p:sp>
    </p:spTree>
    <p:extLst>
      <p:ext uri="{BB962C8B-B14F-4D97-AF65-F5344CB8AC3E}">
        <p14:creationId xmlns:p14="http://schemas.microsoft.com/office/powerpoint/2010/main" val="19549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41AD-7D31-6960-786C-4F35C8298F87}"/>
              </a:ext>
            </a:extLst>
          </p:cNvPr>
          <p:cNvSpPr>
            <a:spLocks noGrp="1"/>
          </p:cNvSpPr>
          <p:nvPr>
            <p:ph type="title"/>
          </p:nvPr>
        </p:nvSpPr>
        <p:spPr>
          <a:xfrm>
            <a:off x="838200" y="131215"/>
            <a:ext cx="10515600" cy="1325563"/>
          </a:xfrm>
        </p:spPr>
        <p:txBody>
          <a:bodyPr>
            <a:normAutofit/>
          </a:bodyPr>
          <a:lstStyle/>
          <a:p>
            <a:r>
              <a:rPr lang="en-IN" sz="3600" b="1" dirty="0"/>
              <a:t>Optimisation of Routes and Public Transport Usage</a:t>
            </a:r>
          </a:p>
        </p:txBody>
      </p:sp>
      <p:sp>
        <p:nvSpPr>
          <p:cNvPr id="9" name="TextBox 8">
            <a:extLst>
              <a:ext uri="{FF2B5EF4-FFF2-40B4-BE49-F238E27FC236}">
                <a16:creationId xmlns:a16="http://schemas.microsoft.com/office/drawing/2014/main" id="{7BCED1C6-10D6-9A48-CA46-E78C963DE6DB}"/>
              </a:ext>
            </a:extLst>
          </p:cNvPr>
          <p:cNvSpPr txBox="1"/>
          <p:nvPr/>
        </p:nvSpPr>
        <p:spPr>
          <a:xfrm>
            <a:off x="597176" y="1622744"/>
            <a:ext cx="10756624" cy="424731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285750" indent="-285750" algn="l">
              <a:buFont typeface="Arial" panose="020B0604020202020204" pitchFamily="34" charset="0"/>
              <a:buChar char="•"/>
            </a:pPr>
            <a:r>
              <a:rPr lang="en-US" b="1" i="0" dirty="0">
                <a:effectLst/>
                <a:latin typeface="Söhne"/>
              </a:rPr>
              <a:t>Initial filtering and column selection </a:t>
            </a:r>
            <a:r>
              <a:rPr lang="en-US" b="0" i="0" dirty="0">
                <a:effectLst/>
                <a:latin typeface="Söhne"/>
              </a:rPr>
              <a:t>for relevant flight data and environmental metrics.</a:t>
            </a:r>
          </a:p>
          <a:p>
            <a:pPr marL="285750" indent="-285750" algn="l">
              <a:buFont typeface="Arial" panose="020B0604020202020204" pitchFamily="34" charset="0"/>
              <a:buChar char="•"/>
            </a:pPr>
            <a:endParaRPr lang="en-US" b="0" i="0" dirty="0">
              <a:effectLst/>
              <a:latin typeface="Söhne"/>
            </a:endParaRPr>
          </a:p>
          <a:p>
            <a:pPr marL="285750" indent="-285750">
              <a:buFont typeface="Arial" panose="020B0604020202020204" pitchFamily="34" charset="0"/>
              <a:buChar char="•"/>
            </a:pPr>
            <a:r>
              <a:rPr lang="en-US" b="0" i="0" dirty="0">
                <a:effectLst/>
                <a:latin typeface="Söhne"/>
              </a:rPr>
              <a:t>Filtering of the resulting dataframe to include only rows where </a:t>
            </a:r>
            <a:r>
              <a:rPr lang="en-US" b="1" i="0" dirty="0">
                <a:effectLst/>
                <a:latin typeface="Söhne"/>
              </a:rPr>
              <a:t>CO2 emissions exceed 200 kg/km for significant environmental impact flights.</a:t>
            </a:r>
          </a:p>
          <a:p>
            <a:pPr marL="285750"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Integration of </a:t>
            </a:r>
            <a:r>
              <a:rPr lang="en-US" b="1" i="0" dirty="0">
                <a:effectLst/>
                <a:latin typeface="Söhne"/>
              </a:rPr>
              <a:t>Google Maps Distance Matrix API for computation of road distances between origin and destination cities.</a:t>
            </a:r>
          </a:p>
          <a:p>
            <a:pPr marL="285750"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1" i="0" dirty="0">
                <a:effectLst/>
                <a:latin typeface="Söhne"/>
              </a:rPr>
              <a:t>Geocoding</a:t>
            </a:r>
            <a:r>
              <a:rPr lang="en-US" b="0" i="0" dirty="0">
                <a:effectLst/>
                <a:latin typeface="Söhne"/>
              </a:rPr>
              <a:t> of city names to provide country information for classification of rail travel types.</a:t>
            </a:r>
          </a:p>
          <a:p>
            <a:pPr marL="285750"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1" i="0" dirty="0">
                <a:effectLst/>
                <a:latin typeface="Söhne"/>
              </a:rPr>
              <a:t>Calculation of CO2 emissions </a:t>
            </a:r>
            <a:r>
              <a:rPr lang="en-US" b="0" i="0" dirty="0">
                <a:effectLst/>
                <a:latin typeface="Söhne"/>
              </a:rPr>
              <a:t>for rail travel and other transport modes using predefined emission factors per kilometer.</a:t>
            </a:r>
          </a:p>
          <a:p>
            <a:pPr marL="285750"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Additional functions to </a:t>
            </a:r>
            <a:r>
              <a:rPr lang="en-US" b="1" i="0" dirty="0">
                <a:effectLst/>
                <a:latin typeface="Söhne"/>
              </a:rPr>
              <a:t>calculate CO2 emissions for taxis, black cabs, and buses </a:t>
            </a:r>
            <a:r>
              <a:rPr lang="en-US" b="0" i="0" dirty="0">
                <a:effectLst/>
                <a:latin typeface="Söhne"/>
              </a:rPr>
              <a:t>based on computed distances from the API.</a:t>
            </a:r>
          </a:p>
        </p:txBody>
      </p:sp>
      <p:grpSp>
        <p:nvGrpSpPr>
          <p:cNvPr id="17" name="Group 16">
            <a:extLst>
              <a:ext uri="{FF2B5EF4-FFF2-40B4-BE49-F238E27FC236}">
                <a16:creationId xmlns:a16="http://schemas.microsoft.com/office/drawing/2014/main" id="{DF615A13-33A8-2C33-F4E3-1CD4B89B1332}"/>
              </a:ext>
            </a:extLst>
          </p:cNvPr>
          <p:cNvGrpSpPr/>
          <p:nvPr/>
        </p:nvGrpSpPr>
        <p:grpSpPr>
          <a:xfrm>
            <a:off x="478319" y="1042936"/>
            <a:ext cx="11210097" cy="5406931"/>
            <a:chOff x="478320" y="1250280"/>
            <a:chExt cx="10252627" cy="5406931"/>
          </a:xfrm>
        </p:grpSpPr>
        <p:pic>
          <p:nvPicPr>
            <p:cNvPr id="18" name="Picture 17">
              <a:extLst>
                <a:ext uri="{FF2B5EF4-FFF2-40B4-BE49-F238E27FC236}">
                  <a16:creationId xmlns:a16="http://schemas.microsoft.com/office/drawing/2014/main" id="{12F57F70-D353-29C3-B82D-05F475D841D2}"/>
                </a:ext>
              </a:extLst>
            </p:cNvPr>
            <p:cNvPicPr>
              <a:picLocks noChangeAspect="1"/>
            </p:cNvPicPr>
            <p:nvPr/>
          </p:nvPicPr>
          <p:blipFill>
            <a:blip r:embed="rId3"/>
            <a:stretch>
              <a:fillRect/>
            </a:stretch>
          </p:blipFill>
          <p:spPr>
            <a:xfrm>
              <a:off x="478320" y="1250280"/>
              <a:ext cx="9999311" cy="2806714"/>
            </a:xfrm>
            <a:prstGeom prst="rect">
              <a:avLst/>
            </a:prstGeom>
          </p:spPr>
        </p:pic>
        <p:pic>
          <p:nvPicPr>
            <p:cNvPr id="19" name="Picture 18">
              <a:extLst>
                <a:ext uri="{FF2B5EF4-FFF2-40B4-BE49-F238E27FC236}">
                  <a16:creationId xmlns:a16="http://schemas.microsoft.com/office/drawing/2014/main" id="{6ABF5B55-9CE6-F6F3-966C-3BFC7CACC14B}"/>
                </a:ext>
              </a:extLst>
            </p:cNvPr>
            <p:cNvPicPr>
              <a:picLocks noChangeAspect="1"/>
            </p:cNvPicPr>
            <p:nvPr/>
          </p:nvPicPr>
          <p:blipFill>
            <a:blip r:embed="rId4"/>
            <a:stretch>
              <a:fillRect/>
            </a:stretch>
          </p:blipFill>
          <p:spPr>
            <a:xfrm>
              <a:off x="478320" y="3850496"/>
              <a:ext cx="10252627" cy="2806715"/>
            </a:xfrm>
            <a:prstGeom prst="rect">
              <a:avLst/>
            </a:prstGeom>
          </p:spPr>
        </p:pic>
      </p:grpSp>
      <p:pic>
        <p:nvPicPr>
          <p:cNvPr id="20" name="Picture 19">
            <a:extLst>
              <a:ext uri="{FF2B5EF4-FFF2-40B4-BE49-F238E27FC236}">
                <a16:creationId xmlns:a16="http://schemas.microsoft.com/office/drawing/2014/main" id="{7C7A0A37-FE84-E7C9-828C-A3709668C6C3}"/>
              </a:ext>
            </a:extLst>
          </p:cNvPr>
          <p:cNvPicPr>
            <a:picLocks noChangeAspect="1"/>
          </p:cNvPicPr>
          <p:nvPr/>
        </p:nvPicPr>
        <p:blipFill>
          <a:blip r:embed="rId5"/>
          <a:stretch>
            <a:fillRect/>
          </a:stretch>
        </p:blipFill>
        <p:spPr>
          <a:xfrm>
            <a:off x="-12633" y="1490361"/>
            <a:ext cx="12192000" cy="4959505"/>
          </a:xfrm>
          <a:prstGeom prst="rect">
            <a:avLst/>
          </a:prstGeom>
        </p:spPr>
      </p:pic>
      <p:pic>
        <p:nvPicPr>
          <p:cNvPr id="22" name="Picture 21">
            <a:extLst>
              <a:ext uri="{FF2B5EF4-FFF2-40B4-BE49-F238E27FC236}">
                <a16:creationId xmlns:a16="http://schemas.microsoft.com/office/drawing/2014/main" id="{331F2F4D-88A1-840E-5C2D-32B7BE699442}"/>
              </a:ext>
            </a:extLst>
          </p:cNvPr>
          <p:cNvPicPr>
            <a:picLocks noChangeAspect="1"/>
          </p:cNvPicPr>
          <p:nvPr/>
        </p:nvPicPr>
        <p:blipFill>
          <a:blip r:embed="rId6"/>
          <a:stretch>
            <a:fillRect/>
          </a:stretch>
        </p:blipFill>
        <p:spPr>
          <a:xfrm>
            <a:off x="859849" y="1028752"/>
            <a:ext cx="10231278" cy="276264"/>
          </a:xfrm>
          <a:prstGeom prst="rect">
            <a:avLst/>
          </a:prstGeom>
        </p:spPr>
      </p:pic>
      <p:grpSp>
        <p:nvGrpSpPr>
          <p:cNvPr id="26" name="Group 25">
            <a:extLst>
              <a:ext uri="{FF2B5EF4-FFF2-40B4-BE49-F238E27FC236}">
                <a16:creationId xmlns:a16="http://schemas.microsoft.com/office/drawing/2014/main" id="{044DD05B-5463-4A5C-F2E3-99386E04217D}"/>
              </a:ext>
            </a:extLst>
          </p:cNvPr>
          <p:cNvGrpSpPr/>
          <p:nvPr/>
        </p:nvGrpSpPr>
        <p:grpSpPr>
          <a:xfrm>
            <a:off x="0" y="1701402"/>
            <a:ext cx="12192000" cy="4616084"/>
            <a:chOff x="0" y="1701402"/>
            <a:chExt cx="12192000" cy="4616084"/>
          </a:xfrm>
        </p:grpSpPr>
        <p:pic>
          <p:nvPicPr>
            <p:cNvPr id="24" name="Picture 23">
              <a:extLst>
                <a:ext uri="{FF2B5EF4-FFF2-40B4-BE49-F238E27FC236}">
                  <a16:creationId xmlns:a16="http://schemas.microsoft.com/office/drawing/2014/main" id="{39D5C4E1-AB4C-A0CF-3569-32D7D6F0814C}"/>
                </a:ext>
              </a:extLst>
            </p:cNvPr>
            <p:cNvPicPr>
              <a:picLocks noChangeAspect="1"/>
            </p:cNvPicPr>
            <p:nvPr/>
          </p:nvPicPr>
          <p:blipFill>
            <a:blip r:embed="rId7"/>
            <a:stretch>
              <a:fillRect/>
            </a:stretch>
          </p:blipFill>
          <p:spPr>
            <a:xfrm>
              <a:off x="0" y="1701402"/>
              <a:ext cx="12192000" cy="4616084"/>
            </a:xfrm>
            <a:prstGeom prst="rect">
              <a:avLst/>
            </a:prstGeom>
          </p:spPr>
        </p:pic>
        <p:sp>
          <p:nvSpPr>
            <p:cNvPr id="25" name="TextBox 24">
              <a:extLst>
                <a:ext uri="{FF2B5EF4-FFF2-40B4-BE49-F238E27FC236}">
                  <a16:creationId xmlns:a16="http://schemas.microsoft.com/office/drawing/2014/main" id="{B11C8969-6118-7801-083D-67F72B24A6D3}"/>
                </a:ext>
              </a:extLst>
            </p:cNvPr>
            <p:cNvSpPr txBox="1"/>
            <p:nvPr/>
          </p:nvSpPr>
          <p:spPr>
            <a:xfrm>
              <a:off x="5045692" y="1899723"/>
              <a:ext cx="2100616" cy="276999"/>
            </a:xfrm>
            <a:prstGeom prst="rect">
              <a:avLst/>
            </a:prstGeom>
            <a:noFill/>
          </p:spPr>
          <p:txBody>
            <a:bodyPr wrap="square">
              <a:spAutoFit/>
            </a:bodyPr>
            <a:lstStyle/>
            <a:p>
              <a:r>
                <a:rPr lang="en-IN" sz="1200" b="1" dirty="0">
                  <a:solidFill>
                    <a:srgbClr val="44546A"/>
                  </a:solidFill>
                  <a:ea typeface="Calibri" panose="020F0502020204030204" pitchFamily="34" charset="0"/>
                </a:rPr>
                <a:t>Segment - 2</a:t>
              </a:r>
              <a:endParaRPr lang="en-IN" sz="1200" b="1" dirty="0"/>
            </a:p>
          </p:txBody>
        </p:sp>
      </p:grpSp>
      <p:pic>
        <p:nvPicPr>
          <p:cNvPr id="28" name="Picture 27">
            <a:extLst>
              <a:ext uri="{FF2B5EF4-FFF2-40B4-BE49-F238E27FC236}">
                <a16:creationId xmlns:a16="http://schemas.microsoft.com/office/drawing/2014/main" id="{381728E5-2F11-7F9A-25E7-5B1CF59398DA}"/>
              </a:ext>
            </a:extLst>
          </p:cNvPr>
          <p:cNvPicPr>
            <a:picLocks noChangeAspect="1"/>
          </p:cNvPicPr>
          <p:nvPr/>
        </p:nvPicPr>
        <p:blipFill>
          <a:blip r:embed="rId8"/>
          <a:stretch>
            <a:fillRect/>
          </a:stretch>
        </p:blipFill>
        <p:spPr>
          <a:xfrm>
            <a:off x="0" y="1703394"/>
            <a:ext cx="12192000" cy="4692749"/>
          </a:xfrm>
          <a:prstGeom prst="rect">
            <a:avLst/>
          </a:prstGeom>
        </p:spPr>
      </p:pic>
      <p:pic>
        <p:nvPicPr>
          <p:cNvPr id="30" name="Picture 29">
            <a:extLst>
              <a:ext uri="{FF2B5EF4-FFF2-40B4-BE49-F238E27FC236}">
                <a16:creationId xmlns:a16="http://schemas.microsoft.com/office/drawing/2014/main" id="{0099810A-5D78-3E1B-AE21-DBFEBF5C2EEB}"/>
              </a:ext>
            </a:extLst>
          </p:cNvPr>
          <p:cNvPicPr>
            <a:picLocks noChangeAspect="1"/>
          </p:cNvPicPr>
          <p:nvPr/>
        </p:nvPicPr>
        <p:blipFill>
          <a:blip r:embed="rId9"/>
          <a:stretch>
            <a:fillRect/>
          </a:stretch>
        </p:blipFill>
        <p:spPr>
          <a:xfrm>
            <a:off x="0" y="1696596"/>
            <a:ext cx="12192000" cy="4622881"/>
          </a:xfrm>
          <a:prstGeom prst="rect">
            <a:avLst/>
          </a:prstGeom>
        </p:spPr>
      </p:pic>
    </p:spTree>
    <p:extLst>
      <p:ext uri="{BB962C8B-B14F-4D97-AF65-F5344CB8AC3E}">
        <p14:creationId xmlns:p14="http://schemas.microsoft.com/office/powerpoint/2010/main" val="261903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TotalTime>
  <Words>1871</Words>
  <Application>Microsoft Office PowerPoint</Application>
  <PresentationFormat>Widescreen</PresentationFormat>
  <Paragraphs>167</Paragraphs>
  <Slides>22</Slides>
  <Notes>11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2" baseType="lpstr">
      <vt:lpstr>等线</vt:lpstr>
      <vt:lpstr>Aptos</vt:lpstr>
      <vt:lpstr>Aptos Display</vt:lpstr>
      <vt:lpstr>Arial</vt:lpstr>
      <vt:lpstr>Calibri</vt:lpstr>
      <vt:lpstr>Söhne</vt:lpstr>
      <vt:lpstr>Times New Roman</vt:lpstr>
      <vt:lpstr>Office Theme</vt:lpstr>
      <vt:lpstr>1_office theme</vt:lpstr>
      <vt:lpstr>Worksheet</vt:lpstr>
      <vt:lpstr>PowerPoint Presentation</vt:lpstr>
      <vt:lpstr>Objectives</vt:lpstr>
      <vt:lpstr>PowerPoint Presentation</vt:lpstr>
      <vt:lpstr>PowerPoint Presentation</vt:lpstr>
      <vt:lpstr>PowerPoint Presentation</vt:lpstr>
      <vt:lpstr>PowerPoint Presentation</vt:lpstr>
      <vt:lpstr>Traffic Analysis -  Airplane Data </vt:lpstr>
      <vt:lpstr>Behaviour Analysis – Airplane Data</vt:lpstr>
      <vt:lpstr>Optimisation of Routes and Public Transport Usage</vt:lpstr>
      <vt:lpstr>PowerPoint Presentation</vt:lpstr>
      <vt:lpstr>PowerPoint Presentation</vt:lpstr>
      <vt:lpstr>PowerPoint Presentation</vt:lpstr>
      <vt:lpstr>PowerPoint Presentation</vt:lpstr>
      <vt:lpstr>Data Preprocessing Stage</vt:lpstr>
      <vt:lpstr>Exploratory Data Analysis</vt:lpstr>
      <vt:lpstr>PowerPoint Presentation</vt:lpstr>
      <vt:lpstr>PowerPoint Presentation</vt:lpstr>
      <vt:lpstr>Analysis on Hotel Dataset Distribution of Main Market</vt:lpstr>
      <vt:lpstr>THE UK MARKET</vt:lpstr>
      <vt:lpstr>PowerPoint Presentation</vt:lpstr>
      <vt:lpstr>GERMANY MARKET</vt:lpstr>
      <vt:lpstr>FEEDBACK AND Q/A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ADS PROJECT P19-EQUANS-P2</dc:title>
  <dc:creator>Abhishek Kumar</dc:creator>
  <cp:lastModifiedBy>Abhishek Kumar</cp:lastModifiedBy>
  <cp:revision>17</cp:revision>
  <dcterms:created xsi:type="dcterms:W3CDTF">2024-05-08T01:04:32Z</dcterms:created>
  <dcterms:modified xsi:type="dcterms:W3CDTF">2024-05-09T11:55:47Z</dcterms:modified>
</cp:coreProperties>
</file>